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70" r:id="rId11"/>
    <p:sldId id="269" r:id="rId12"/>
    <p:sldId id="262" r:id="rId13"/>
  </p:sldIdLst>
  <p:sldSz cx="9144000" cy="6858000" type="screen4x3"/>
  <p:notesSz cx="7053263" cy="93567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ción predeterminada" id="{E7F7C88B-15C6-4475-B084-0499C87EAE14}">
          <p14:sldIdLst>
            <p14:sldId id="256"/>
            <p14:sldId id="257"/>
            <p14:sldId id="258"/>
            <p14:sldId id="263"/>
            <p14:sldId id="264"/>
            <p14:sldId id="265"/>
            <p14:sldId id="266"/>
            <p14:sldId id="267"/>
            <p14:sldId id="268"/>
            <p14:sldId id="270"/>
            <p14:sldId id="269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LOS AMAYA MONTIEL\Desktop\cuerpo academic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46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7668344" y="6309320"/>
            <a:ext cx="1018456" cy="365125"/>
          </a:xfrm>
        </p:spPr>
        <p:txBody>
          <a:bodyPr/>
          <a:lstStyle/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7740352" y="6309320"/>
            <a:ext cx="946448" cy="365125"/>
          </a:xfrm>
        </p:spPr>
        <p:txBody>
          <a:bodyPr/>
          <a:lstStyle/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7740352" y="6309320"/>
            <a:ext cx="946448" cy="365125"/>
          </a:xfrm>
        </p:spPr>
        <p:txBody>
          <a:bodyPr/>
          <a:lstStyle/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CARLOS AMAYA MONTIEL\Desktop\cuerpo academic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462"/>
            <a:ext cx="9144000" cy="687146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41490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5576" y="24928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812360" y="6309320"/>
            <a:ext cx="946448" cy="365125"/>
          </a:xfrm>
        </p:spPr>
        <p:txBody>
          <a:bodyPr/>
          <a:lstStyle/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7740352" y="6309320"/>
            <a:ext cx="946448" cy="365125"/>
          </a:xfrm>
        </p:spPr>
        <p:txBody>
          <a:bodyPr/>
          <a:lstStyle/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7740352" y="6309320"/>
            <a:ext cx="946448" cy="365125"/>
          </a:xfrm>
        </p:spPr>
        <p:txBody>
          <a:bodyPr/>
          <a:lstStyle/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LOS AMAYA MONTIEL\Desktop\cuerpo academico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40352" y="6309320"/>
            <a:ext cx="1018456" cy="365125"/>
          </a:xfrm>
        </p:spPr>
        <p:txBody>
          <a:bodyPr/>
          <a:lstStyle/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668344" y="6309320"/>
            <a:ext cx="946448" cy="365125"/>
          </a:xfrm>
        </p:spPr>
        <p:txBody>
          <a:bodyPr/>
          <a:lstStyle/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ARLOS AMAYA MONTIEL\Desktop\cuerpo academico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740352" y="630932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1AE5C-AEE3-43FA-81AF-1FE580FD0160}" type="datetimeFigureOut">
              <a:rPr lang="es-MX" smtClean="0"/>
              <a:pPr/>
              <a:t>12/10/2011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Cuerpo </a:t>
            </a:r>
            <a:r>
              <a:rPr lang="es-MX" dirty="0" smtClean="0"/>
              <a:t>Académico</a:t>
            </a:r>
            <a:br>
              <a:rPr lang="es-MX" dirty="0" smtClean="0"/>
            </a:br>
            <a:r>
              <a:rPr lang="es-MX" dirty="0" smtClean="0"/>
              <a:t>“Gestión Pública y Empresarial”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3789040"/>
            <a:ext cx="7088832" cy="1512168"/>
          </a:xfrm>
        </p:spPr>
        <p:txBody>
          <a:bodyPr>
            <a:normAutofit lnSpcReduction="10000"/>
          </a:bodyPr>
          <a:lstStyle/>
          <a:p>
            <a:endParaRPr lang="es-MX" dirty="0" smtClean="0"/>
          </a:p>
          <a:p>
            <a:r>
              <a:rPr lang="es-MX" sz="2800" i="1" dirty="0" smtClean="0">
                <a:solidFill>
                  <a:schemeClr val="bg1"/>
                </a:solidFill>
              </a:rPr>
              <a:t>Dr. Jesús Lavín Verástegui</a:t>
            </a:r>
          </a:p>
          <a:p>
            <a:r>
              <a:rPr lang="es-MX" sz="2800" b="1" i="1" dirty="0" smtClean="0">
                <a:solidFill>
                  <a:schemeClr val="bg1"/>
                </a:solidFill>
              </a:rPr>
              <a:t>Líder  del Cuerpo Académico</a:t>
            </a:r>
            <a:endParaRPr lang="es-MX" sz="2800" b="1" i="1" dirty="0">
              <a:solidFill>
                <a:schemeClr val="bg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907704" y="6093296"/>
            <a:ext cx="7088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 smtClean="0"/>
          </a:p>
          <a:p>
            <a:pPr algn="r"/>
            <a:r>
              <a:rPr lang="es-MX" dirty="0" smtClean="0"/>
              <a:t>Cd. Victoria, Tamaulipas a </a:t>
            </a:r>
            <a:r>
              <a:rPr lang="es-MX" dirty="0" smtClean="0"/>
              <a:t>27</a:t>
            </a:r>
            <a:r>
              <a:rPr lang="es-MX" dirty="0" smtClean="0"/>
              <a:t> </a:t>
            </a:r>
            <a:r>
              <a:rPr lang="es-MX" dirty="0" smtClean="0"/>
              <a:t>de Octubre de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Capítulos del Libro</a:t>
            </a:r>
            <a:br>
              <a:rPr lang="es-MX" sz="2800" b="1" dirty="0">
                <a:solidFill>
                  <a:schemeClr val="bg1"/>
                </a:solidFill>
              </a:rPr>
            </a:br>
            <a:endParaRPr lang="es-MX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0988362"/>
              </p:ext>
            </p:extLst>
          </p:nvPr>
        </p:nvGraphicFramePr>
        <p:xfrm>
          <a:off x="179512" y="1196752"/>
          <a:ext cx="8712968" cy="5120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768752"/>
                <a:gridCol w="1944216"/>
              </a:tblGrid>
              <a:tr h="33504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Vulnerabilidad de</a:t>
                      </a:r>
                      <a:r>
                        <a:rPr lang="es-MX" sz="1100" baseline="0" dirty="0" smtClean="0"/>
                        <a:t> la economía Cubana y su impacto en la situación de la mujer.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baseline="0" dirty="0" smtClean="0"/>
                        <a:t>Chiapas: Un estado emergente en la migración laboral internacional.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baseline="0" dirty="0" smtClean="0"/>
                        <a:t>Nivel de Concentración de la industria Textil en la Franja del estado de Tamaulipas, México: un análisis  en base a las Teorías de Localización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baseline="0" dirty="0" smtClean="0"/>
                        <a:t>La Administración del Capital de Trabajo en la Gestión Pública.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baseline="0" dirty="0" smtClean="0"/>
                        <a:t>Socialización de Capacidades tecnológicas: el caso de las subsidiarias de un corporativo multinacional ubicadas en el noreste México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La Administración del Capital de Trabajo en la Gestión Pública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Nuevas Formas Organizativas a partir de la Introducción de Tecnologías de la Información y Comunicación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Alineación de los Procesos de Negocios Electrónicos con la Estrategia Competitiva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La acumulación de capacidades como Factor de Localización en la Industria de Confecciones en el Noreste de México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Las Derramas de las Empresas Multinacionales y el Papel de los Agentes Locales en la Capacidad de Absorción de la Industria Local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Capacidades tecnológicas regionales y su medición: el caso del noreste de México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MX" sz="11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Sistema de Evaluación y Diagnóstico de la Gestión Pública en las Unidades Hospitalarias Tamaulipas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La Administración del Capital Intelectual en las Instituciones Publicas de Educación Superior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Modelo para la Administración del Capital de Trabajo en la Gestión Publica Hospitalaria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La Localización: Estrategias Diferenciadas de las empresas Textil-Confección en la Franja Fronteriza de Tamaulipas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El nivel de Gestión de la Tecnología de Información en el Sector Empresarial Tamaulipeco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Modelo de Clúster en el Sector Citrícola en Tamaulipas: una propuesta Metodológica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Las capacidades </a:t>
                      </a:r>
                      <a:r>
                        <a:rPr lang="es-MX" sz="1100" dirty="0" err="1" smtClean="0"/>
                        <a:t>innovativas</a:t>
                      </a:r>
                      <a:r>
                        <a:rPr lang="es-MX" sz="1100" dirty="0" smtClean="0"/>
                        <a:t> de las PYMES: Factores Determinantes para la Innovación Productiva.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Emprendimiento Rural: Factores Condicionantes e impacto en el desarrollo ejidal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Recursos y Capacidades de la Universidad Emprendedora Española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sz="1100" dirty="0" smtClean="0"/>
                        <a:t>Acumulación, socialización y derramas de conocimiento de empresas extranjeras en México: El caso de las maquiladoras de autopartes de Tamaulipas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 smtClean="0"/>
                    </a:p>
                    <a:p>
                      <a:r>
                        <a:rPr lang="es-MX" sz="1100" dirty="0" smtClean="0"/>
                        <a:t>Una Agenda de Transición,</a:t>
                      </a:r>
                      <a:r>
                        <a:rPr lang="es-MX" sz="1100" baseline="0" dirty="0" smtClean="0"/>
                        <a:t> reflexiones desde las ciencias sociales (2008)</a:t>
                      </a:r>
                    </a:p>
                    <a:p>
                      <a:endParaRPr lang="es-MX" sz="1100" baseline="0" dirty="0" smtClean="0"/>
                    </a:p>
                    <a:p>
                      <a:endParaRPr lang="es-MX" sz="1100" baseline="0" dirty="0" smtClean="0"/>
                    </a:p>
                    <a:p>
                      <a:endParaRPr lang="es-MX" sz="11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aseline="0" dirty="0" smtClean="0"/>
                        <a:t>Gestión Pública, Innovación y Conocimiento (2009)</a:t>
                      </a:r>
                      <a:endParaRPr lang="es-MX" sz="1100" dirty="0" smtClean="0"/>
                    </a:p>
                    <a:p>
                      <a:endParaRPr lang="es-MX" sz="1100" baseline="0" dirty="0" smtClean="0"/>
                    </a:p>
                    <a:p>
                      <a:endParaRPr lang="es-MX" sz="1100" baseline="0" dirty="0" smtClean="0"/>
                    </a:p>
                    <a:p>
                      <a:endParaRPr lang="es-MX" sz="1100" baseline="0" dirty="0" smtClean="0"/>
                    </a:p>
                    <a:p>
                      <a:endParaRPr lang="es-MX" sz="1100" baseline="0" dirty="0" smtClean="0"/>
                    </a:p>
                    <a:p>
                      <a:endParaRPr lang="es-MX" sz="1100" baseline="0" dirty="0" smtClean="0"/>
                    </a:p>
                    <a:p>
                      <a:r>
                        <a:rPr lang="es-MX" sz="1100" dirty="0" smtClean="0"/>
                        <a:t>Globalización, migración y economía chiapaneca (2009)</a:t>
                      </a:r>
                    </a:p>
                    <a:p>
                      <a:r>
                        <a:rPr lang="es-MX" sz="1100" dirty="0" smtClean="0"/>
                        <a:t>Competitividad en las organizaciones públicas y privadas: Procesos de gestión e innovación (2010)</a:t>
                      </a:r>
                      <a:endParaRPr lang="es-MX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17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100" b="1" dirty="0" smtClean="0">
                <a:solidFill>
                  <a:schemeClr val="bg1"/>
                </a:solidFill>
              </a:rPr>
              <a:t/>
            </a:r>
            <a:br>
              <a:rPr lang="es-MX" sz="3100" b="1" dirty="0" smtClean="0">
                <a:solidFill>
                  <a:schemeClr val="bg1"/>
                </a:solidFill>
              </a:rPr>
            </a:br>
            <a:r>
              <a:rPr lang="es-MX" sz="3600" b="1" dirty="0" smtClean="0">
                <a:solidFill>
                  <a:schemeClr val="bg1"/>
                </a:solidFill>
              </a:rPr>
              <a:t>Revistas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251520" y="1166842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Revista de Contaduría y </a:t>
            </a:r>
            <a:r>
              <a:rPr lang="es-MX" sz="2400" dirty="0" smtClean="0"/>
              <a:t>Administración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Revista </a:t>
            </a:r>
            <a:r>
              <a:rPr lang="es-MX" sz="2400" dirty="0"/>
              <a:t>Visión Gerencial (CIDE) </a:t>
            </a:r>
            <a:r>
              <a:rPr lang="es-MX" sz="2400" dirty="0" smtClean="0"/>
              <a:t>Venezuela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err="1" smtClean="0"/>
              <a:t>Colombian</a:t>
            </a:r>
            <a:r>
              <a:rPr lang="es-MX" sz="2400" dirty="0" smtClean="0"/>
              <a:t> </a:t>
            </a:r>
            <a:r>
              <a:rPr lang="es-MX" sz="2400" dirty="0" err="1"/>
              <a:t>Accounting</a:t>
            </a:r>
            <a:r>
              <a:rPr lang="es-MX" sz="2400" dirty="0"/>
              <a:t> </a:t>
            </a:r>
            <a:r>
              <a:rPr lang="es-MX" sz="2400" dirty="0" err="1" smtClean="0"/>
              <a:t>Journal</a:t>
            </a:r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Journal </a:t>
            </a:r>
            <a:r>
              <a:rPr lang="en-US" sz="2400" dirty="0"/>
              <a:t>of Technology Management y </a:t>
            </a:r>
            <a:r>
              <a:rPr lang="en-US" sz="2400" dirty="0" smtClean="0"/>
              <a:t>Innovation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Revista </a:t>
            </a:r>
            <a:r>
              <a:rPr lang="es-MX" sz="2400" dirty="0"/>
              <a:t>latinoamericana de estudios del </a:t>
            </a:r>
            <a:r>
              <a:rPr lang="es-MX" sz="2400" dirty="0" smtClean="0"/>
              <a:t>trabajo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Observatorio </a:t>
            </a:r>
            <a:r>
              <a:rPr lang="es-MX" sz="2400" dirty="0"/>
              <a:t>Laboral Revista </a:t>
            </a:r>
            <a:r>
              <a:rPr lang="es-MX" sz="2400" dirty="0" smtClean="0"/>
              <a:t>Venezolana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Revista PYME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err="1"/>
              <a:t>Entrepreneurship</a:t>
            </a:r>
            <a:r>
              <a:rPr lang="es-MX" sz="2400" dirty="0"/>
              <a:t> &amp; Regional </a:t>
            </a:r>
            <a:r>
              <a:rPr lang="es-MX" sz="2400" dirty="0" err="1" smtClean="0"/>
              <a:t>Development</a:t>
            </a:r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ISORES </a:t>
            </a:r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Revista Iberoamericana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Intangible Capital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Revista Pensamiento y Gestión </a:t>
            </a:r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smtClean="0"/>
              <a:t>Etc.</a:t>
            </a:r>
            <a:endParaRPr 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7852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INDICE 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Identificación del Cuerpo Académico</a:t>
            </a:r>
          </a:p>
          <a:p>
            <a:r>
              <a:rPr lang="es-MX" sz="2800" dirty="0" smtClean="0"/>
              <a:t>Líneas del Cuerpo Académico y estructura</a:t>
            </a:r>
          </a:p>
          <a:p>
            <a:r>
              <a:rPr lang="es-MX" sz="2800" dirty="0" smtClean="0"/>
              <a:t>Integrantes del Cuerpo Académico</a:t>
            </a:r>
          </a:p>
          <a:p>
            <a:r>
              <a:rPr lang="es-MX" sz="2800" dirty="0" smtClean="0"/>
              <a:t>Producción Académica	</a:t>
            </a:r>
          </a:p>
          <a:p>
            <a:pPr>
              <a:buNone/>
            </a:pPr>
            <a:r>
              <a:rPr lang="es-MX" sz="2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b="1" dirty="0" smtClean="0"/>
              <a:t>Nombre del Cuerpo Académico:</a:t>
            </a:r>
          </a:p>
          <a:p>
            <a:pPr marL="0" indent="0" algn="ctr">
              <a:buNone/>
            </a:pPr>
            <a:r>
              <a:rPr lang="es-MX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“Gestión Pública y Empresarial”</a:t>
            </a:r>
          </a:p>
          <a:p>
            <a:pPr marL="0" indent="0" algn="ctr">
              <a:buNone/>
            </a:pPr>
            <a:endParaRPr lang="es-MX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MX" sz="2400" b="1" dirty="0" smtClean="0"/>
              <a:t>IES: </a:t>
            </a:r>
            <a:r>
              <a:rPr lang="es-MX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Autónoma de Tamaulipas</a:t>
            </a:r>
          </a:p>
          <a:p>
            <a:pPr marL="0" indent="0">
              <a:buNone/>
            </a:pPr>
            <a:endParaRPr lang="es-MX" sz="2400" b="1" dirty="0"/>
          </a:p>
          <a:p>
            <a:pPr marL="0" indent="0">
              <a:buNone/>
            </a:pPr>
            <a:r>
              <a:rPr lang="es-MX" sz="2400" b="1" dirty="0" smtClean="0"/>
              <a:t>Grado de Consolidación:</a:t>
            </a:r>
            <a:r>
              <a:rPr lang="es-MX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es-MX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Cuerpo Académico en Consolidación</a:t>
            </a:r>
          </a:p>
          <a:p>
            <a:pPr marL="0" indent="0">
              <a:buNone/>
            </a:pPr>
            <a:endParaRPr lang="es-MX" sz="2400" b="1" dirty="0"/>
          </a:p>
          <a:p>
            <a:pPr marL="0" indent="0">
              <a:buNone/>
            </a:pPr>
            <a:r>
              <a:rPr lang="es-MX" sz="2400" b="1" dirty="0" smtClean="0"/>
              <a:t>Área y Disciplina del Cuerpo Académico:</a:t>
            </a:r>
          </a:p>
          <a:p>
            <a:pPr marL="0" indent="0" algn="ctr">
              <a:buNone/>
            </a:pPr>
            <a:r>
              <a:rPr lang="es-MX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 Sociales y Administrativas- Administración de Empresas</a:t>
            </a:r>
          </a:p>
          <a:p>
            <a:pPr marL="0" indent="0">
              <a:buNone/>
            </a:pPr>
            <a:endParaRPr lang="es-MX" sz="2400" b="1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IDENTIFICACIÓN DEL CUERPO ACADÉMICO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700" b="1" dirty="0" smtClean="0">
                <a:solidFill>
                  <a:schemeClr val="bg1"/>
                </a:solidFill>
              </a:rPr>
              <a:t>LÍNEAS GENERACIÓN Y APLICACIÓN INNOVADORA DEL CONOCIMIENTO (</a:t>
            </a:r>
            <a:r>
              <a:rPr lang="es-MX" sz="2700" b="1" dirty="0" err="1" smtClean="0">
                <a:solidFill>
                  <a:schemeClr val="bg1"/>
                </a:solidFill>
              </a:rPr>
              <a:t>LGAC´s</a:t>
            </a:r>
            <a:r>
              <a:rPr lang="es-MX" sz="2700" b="1" dirty="0" smtClean="0">
                <a:solidFill>
                  <a:schemeClr val="bg1"/>
                </a:solidFill>
              </a:rPr>
              <a:t>) </a:t>
            </a:r>
            <a:endParaRPr lang="es-MX" sz="27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“Fomento a la Competitividad de Organizaciones del Sector Público y Empresarial”</a:t>
            </a:r>
          </a:p>
          <a:p>
            <a:pPr marL="0" indent="0">
              <a:buNone/>
            </a:pP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MX" sz="2400" b="1" dirty="0" smtClean="0"/>
              <a:t>La matriz de investigación  (R-RS-04-05-09-07) se divide en:</a:t>
            </a:r>
          </a:p>
          <a:p>
            <a:r>
              <a:rPr lang="es-MX" sz="2400" dirty="0" err="1" smtClean="0"/>
              <a:t>Sublíneas</a:t>
            </a:r>
            <a:r>
              <a:rPr lang="es-MX" sz="2400" dirty="0" smtClean="0"/>
              <a:t> de Investigación </a:t>
            </a:r>
          </a:p>
          <a:p>
            <a:r>
              <a:rPr lang="es-MX" sz="2400" dirty="0" smtClean="0"/>
              <a:t>Líneas Específicas por Área del Conocimiento </a:t>
            </a:r>
          </a:p>
        </p:txBody>
      </p:sp>
    </p:spTree>
    <p:extLst>
      <p:ext uri="{BB962C8B-B14F-4D97-AF65-F5344CB8AC3E}">
        <p14:creationId xmlns:p14="http://schemas.microsoft.com/office/powerpoint/2010/main" xmlns="" val="42646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err="1" smtClean="0">
                <a:solidFill>
                  <a:schemeClr val="bg1"/>
                </a:solidFill>
              </a:rPr>
              <a:t>Sublíneas</a:t>
            </a:r>
            <a:r>
              <a:rPr lang="es-MX" sz="2800" b="1" dirty="0" smtClean="0">
                <a:solidFill>
                  <a:schemeClr val="bg1"/>
                </a:solidFill>
              </a:rPr>
              <a:t> de Investigación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Fiscal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Análisis Contable y Financiera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Administración de Recursos Humanos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Mercadotecnia y Negocios Internacionales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Tecnología, Innovación, Redes de Conocimiento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Desarrollo Industrial, Operaciones, Cadenas Productivas y Sustentabilidad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dirty="0" smtClean="0"/>
              <a:t>Teorías de la Administración y Organización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2082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Líneas específicas por área del Conocimiento</a:t>
            </a:r>
            <a:endParaRPr lang="es-MX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0330785"/>
              </p:ext>
            </p:extLst>
          </p:nvPr>
        </p:nvGraphicFramePr>
        <p:xfrm>
          <a:off x="179512" y="1196752"/>
          <a:ext cx="8712968" cy="55226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56484"/>
                <a:gridCol w="4356484"/>
              </a:tblGrid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Administración Agropecuaria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Finanzas Públicas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Administración de Organismos Públicos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Formación Ética y Responsabilidad Social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Administración de Proyectos Informáticos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Gestión de la Calidad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Administración de Pymes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Gestión del Conocimiento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Administración de Recursos Humanos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Investigación de Mercados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Administración Estratégica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Macroeconomía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Administración Financiera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Mercadotecnia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Análisis y Diseño de Sistemas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Microeconomía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Auditoria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Negocios Electrónicos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Bases de Datos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Negocios Internacionales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Cadenas de Suministro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Operaciones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Comercio Internacional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Lenguajes de Programación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Contabilidad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Pronósticos y Presupuestos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Contraloría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Redes de Computadoras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Contribuciones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Redes e Innovación del Conocimiento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Costos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Relaciones Industriales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Cultura Organizacional</a:t>
                      </a:r>
                      <a:endParaRPr lang="es-MX" sz="14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Simulación de Sistemas Expertos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Desarrollo de Software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Sistemas de Información Administrativos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Dirección de Empresas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Sistemas Distribuidos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Diseño y aplicación de </a:t>
                      </a:r>
                      <a:r>
                        <a:rPr lang="es-MX" sz="1400" u="none" strike="noStrike" dirty="0" err="1">
                          <a:effectLst/>
                        </a:rPr>
                        <a:t>microcontroladores</a:t>
                      </a:r>
                      <a:r>
                        <a:rPr lang="es-MX" sz="1400" u="none" strike="noStrike" dirty="0">
                          <a:effectLst/>
                        </a:rPr>
                        <a:t> y microprocesadores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Tecnologías de información y comunicación en la educación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Diseño y Desarrollo de Aplicaciones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Tecnologías de la Información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220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Finanzas Empresariales</a:t>
                      </a:r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18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INTEGRANTES DEL CUERPO ACADEMICO</a:t>
            </a:r>
            <a:endParaRPr lang="es-MX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5299298"/>
              </p:ext>
            </p:extLst>
          </p:nvPr>
        </p:nvGraphicFramePr>
        <p:xfrm>
          <a:off x="179512" y="1340768"/>
          <a:ext cx="8712969" cy="527096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96344"/>
                <a:gridCol w="864096"/>
                <a:gridCol w="1584176"/>
                <a:gridCol w="1800200"/>
                <a:gridCol w="1368153"/>
              </a:tblGrid>
              <a:tr h="392595">
                <a:tc>
                  <a:txBody>
                    <a:bodyPr/>
                    <a:lstStyle/>
                    <a:p>
                      <a:r>
                        <a:rPr lang="es-MX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Doctor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SNI</a:t>
                      </a:r>
                      <a:endParaRPr lang="es-MX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PROMEP</a:t>
                      </a:r>
                      <a:endParaRPr lang="es-MX" sz="2000" dirty="0"/>
                    </a:p>
                  </a:txBody>
                  <a:tcPr/>
                </a:tc>
              </a:tr>
              <a:tr h="687042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Jesús Lavín Verástegui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Líder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dirty="0" smtClean="0">
                          <a:effectLst/>
                        </a:rPr>
                        <a:t>√1</a:t>
                      </a:r>
                      <a:endParaRPr lang="es-MX" sz="1800" dirty="0" smtClean="0"/>
                    </a:p>
                    <a:p>
                      <a:pPr algn="ctr"/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</a:tr>
              <a:tr h="687042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Mónica Lorena Sánchez</a:t>
                      </a:r>
                      <a:r>
                        <a:rPr lang="es-MX" sz="1800" baseline="0" dirty="0" smtClean="0"/>
                        <a:t> Limón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Candidato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</a:tr>
              <a:tr h="687042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Francisco García</a:t>
                      </a:r>
                      <a:r>
                        <a:rPr lang="es-MX" sz="1800" baseline="0" dirty="0" smtClean="0"/>
                        <a:t> Fernández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√1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</a:tr>
              <a:tr h="687042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Norma Angélica Pedraza Melo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Candidato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</a:tr>
              <a:tr h="752474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Maribel Guerrero Cano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Candidato</a:t>
                      </a:r>
                    </a:p>
                    <a:p>
                      <a:pPr algn="ctr"/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 smtClean="0"/>
                    </a:p>
                    <a:p>
                      <a:pPr algn="ctr"/>
                      <a:endParaRPr lang="es-MX" sz="1800" dirty="0"/>
                    </a:p>
                  </a:txBody>
                  <a:tcPr/>
                </a:tc>
              </a:tr>
              <a:tr h="687042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Maritza Álvarez Herrera</a:t>
                      </a:r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√1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effectLst/>
                        </a:rPr>
                        <a:t>√</a:t>
                      </a:r>
                      <a:endParaRPr lang="es-MX" sz="1800" dirty="0"/>
                    </a:p>
                  </a:txBody>
                  <a:tcPr/>
                </a:tc>
              </a:tr>
              <a:tr h="687042">
                <a:tc>
                  <a:txBody>
                    <a:bodyPr/>
                    <a:lstStyle/>
                    <a:p>
                      <a:endParaRPr lang="es-MX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100%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100%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100%</a:t>
                      </a:r>
                      <a:endParaRPr lang="es-MX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207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PRODUCCIÓN ACADÉMICA </a:t>
            </a:r>
            <a:br>
              <a:rPr lang="es-MX" sz="2800" b="1" dirty="0">
                <a:solidFill>
                  <a:schemeClr val="bg1"/>
                </a:solidFill>
              </a:rPr>
            </a:br>
            <a:r>
              <a:rPr lang="es-MX" sz="2800" b="1" dirty="0">
                <a:solidFill>
                  <a:schemeClr val="bg1"/>
                </a:solidFill>
              </a:rPr>
              <a:t>(2008-2011)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310136"/>
              </p:ext>
            </p:extLst>
          </p:nvPr>
        </p:nvGraphicFramePr>
        <p:xfrm>
          <a:off x="251520" y="1340768"/>
          <a:ext cx="8712968" cy="417129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016224"/>
                <a:gridCol w="864096"/>
                <a:gridCol w="1008112"/>
                <a:gridCol w="1224136"/>
                <a:gridCol w="1008112"/>
                <a:gridCol w="2592288"/>
              </a:tblGrid>
              <a:tr h="809871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Nombre</a:t>
                      </a:r>
                      <a:r>
                        <a:rPr lang="es-MX" sz="1600" baseline="0" dirty="0" smtClean="0"/>
                        <a:t> </a:t>
                      </a:r>
                      <a:endParaRPr lang="es-MX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Libros</a:t>
                      </a:r>
                      <a:r>
                        <a:rPr lang="es-MX" sz="1600" baseline="0" dirty="0" smtClean="0"/>
                        <a:t>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Capítulos </a:t>
                      </a:r>
                      <a:r>
                        <a:rPr lang="es-MX" sz="1600" dirty="0" smtClean="0"/>
                        <a:t>de Libro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Congresos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Revistas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err="1" smtClean="0"/>
                        <a:t>Sublíneas</a:t>
                      </a:r>
                      <a:r>
                        <a:rPr lang="es-MX" sz="1600" dirty="0" smtClean="0"/>
                        <a:t> </a:t>
                      </a:r>
                      <a:r>
                        <a:rPr lang="es-MX" sz="1600" dirty="0" smtClean="0"/>
                        <a:t>de Investigación</a:t>
                      </a:r>
                      <a:endParaRPr lang="es-MX" sz="1600" dirty="0"/>
                    </a:p>
                  </a:txBody>
                  <a:tcPr/>
                </a:tc>
              </a:tr>
              <a:tr h="48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Jesús Lavín Verástegui</a:t>
                      </a:r>
                      <a:endParaRPr lang="es-MX" sz="1400" b="1" dirty="0">
                        <a:solidFill>
                          <a:srgbClr val="365F9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Análisis Contable  y Financiera</a:t>
                      </a:r>
                      <a:endParaRPr lang="es-MX" sz="1400" dirty="0"/>
                    </a:p>
                  </a:txBody>
                  <a:tcPr/>
                </a:tc>
              </a:tr>
              <a:tr h="544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Mónica Lorena Sánchez Limón</a:t>
                      </a:r>
                      <a:endParaRPr lang="es-MX" sz="1400" b="1" dirty="0">
                        <a:solidFill>
                          <a:srgbClr val="365F9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Tecnología</a:t>
                      </a:r>
                      <a:r>
                        <a:rPr lang="es-MX" sz="1400" baseline="0" dirty="0" smtClean="0"/>
                        <a:t>, Innovación y Redes De Conocimiento </a:t>
                      </a:r>
                      <a:endParaRPr lang="es-MX" sz="1400" dirty="0" smtClean="0"/>
                    </a:p>
                  </a:txBody>
                  <a:tcPr/>
                </a:tc>
              </a:tr>
              <a:tr h="46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Francisco García Fernández</a:t>
                      </a:r>
                      <a:endParaRPr lang="es-MX" sz="1400" b="1" dirty="0">
                        <a:solidFill>
                          <a:srgbClr val="365F9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5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Tecnología</a:t>
                      </a:r>
                      <a:r>
                        <a:rPr lang="es-MX" sz="1400" baseline="0" dirty="0" smtClean="0"/>
                        <a:t>, Innovación y Redes De Conocimiento </a:t>
                      </a:r>
                      <a:endParaRPr lang="es-MX" sz="1400" dirty="0"/>
                    </a:p>
                  </a:txBody>
                  <a:tcPr/>
                </a:tc>
              </a:tr>
              <a:tr h="46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Norma Angélica Pedraza Melo</a:t>
                      </a:r>
                      <a:endParaRPr lang="es-MX" sz="1400" b="1" dirty="0">
                        <a:solidFill>
                          <a:srgbClr val="365F9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Teorías</a:t>
                      </a:r>
                      <a:r>
                        <a:rPr lang="es-MX" sz="1400" baseline="0" dirty="0" smtClean="0"/>
                        <a:t> de la Administración y Organización</a:t>
                      </a:r>
                      <a:endParaRPr lang="es-MX" sz="1400" dirty="0"/>
                    </a:p>
                  </a:txBody>
                  <a:tcPr/>
                </a:tc>
              </a:tr>
              <a:tr h="46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Maribel Guerrero </a:t>
                      </a:r>
                      <a:r>
                        <a:rPr lang="es-MX" sz="1400" dirty="0" smtClean="0">
                          <a:effectLst/>
                        </a:rPr>
                        <a:t>Cano</a:t>
                      </a:r>
                      <a:endParaRPr lang="es-MX" sz="1400" b="1" dirty="0">
                        <a:solidFill>
                          <a:srgbClr val="365F9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7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2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Tecnología</a:t>
                      </a:r>
                      <a:r>
                        <a:rPr lang="es-MX" sz="1400" baseline="0" dirty="0" smtClean="0"/>
                        <a:t>, Innovación y Redes De Conocimiento </a:t>
                      </a:r>
                      <a:endParaRPr lang="es-MX" sz="1400" dirty="0" smtClean="0"/>
                    </a:p>
                  </a:txBody>
                  <a:tcPr/>
                </a:tc>
              </a:tr>
              <a:tr h="46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Maritza Álvarez Herrera</a:t>
                      </a:r>
                      <a:endParaRPr lang="es-MX" sz="1400" b="1" dirty="0">
                        <a:solidFill>
                          <a:srgbClr val="365F9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10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3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Desarrollo Industrial,</a:t>
                      </a:r>
                      <a:r>
                        <a:rPr lang="es-MX" sz="1400" baseline="0" dirty="0" smtClean="0"/>
                        <a:t> Operaciones, Cadenas Productivas y Sustentabilidad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01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DESGLOSE DE LA PRODUCCIÓN ACADÉMICA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Libros: </a:t>
            </a:r>
          </a:p>
          <a:p>
            <a:pPr marL="0" indent="0">
              <a:buNone/>
            </a:pPr>
            <a:endParaRPr lang="es-MX" dirty="0" smtClean="0"/>
          </a:p>
          <a:p>
            <a:pPr marL="285750" indent="-285750"/>
            <a:r>
              <a:rPr lang="es-MX" dirty="0" smtClean="0"/>
              <a:t>Finanzas</a:t>
            </a:r>
            <a:r>
              <a:rPr lang="es-MX" dirty="0"/>
              <a:t>: Un estudio de Competencias (2008)</a:t>
            </a:r>
          </a:p>
          <a:p>
            <a:pPr marL="285750" indent="-285750"/>
            <a:r>
              <a:rPr lang="es-MX" dirty="0"/>
              <a:t>Gestión Pública, Innovación y Conocimiento (2009)</a:t>
            </a:r>
          </a:p>
          <a:p>
            <a:pPr marL="285750" indent="-285750"/>
            <a:r>
              <a:rPr lang="es-MX" dirty="0"/>
              <a:t>Acumulación, Socialización y Derramas tecnológicas de corporativos extranjeros en México (2010)</a:t>
            </a:r>
          </a:p>
          <a:p>
            <a:pPr marL="285750" indent="-285750"/>
            <a:r>
              <a:rPr lang="es-MX" dirty="0"/>
              <a:t>Administración del Capital de Trabajo: Un enfoque estratégico de Calidad en la Gestión Pública Hospitalaria (2010)</a:t>
            </a:r>
          </a:p>
          <a:p>
            <a:pPr marL="285750" indent="-285750"/>
            <a:r>
              <a:rPr lang="es-MX" dirty="0"/>
              <a:t>La Localización: estrategias diferenciadas en la Industria Textil (2010)</a:t>
            </a:r>
          </a:p>
          <a:p>
            <a:pPr marL="285750" indent="-285750"/>
            <a:r>
              <a:rPr lang="es-MX" dirty="0"/>
              <a:t>Alineación estratégica de procesos de negocios electrónicos (2010)</a:t>
            </a:r>
          </a:p>
          <a:p>
            <a:pPr marL="285750" indent="-285750"/>
            <a:r>
              <a:rPr lang="es-MX" dirty="0"/>
              <a:t>Universidades emprendedoras: Instituciones clave en la economía del conocimiento  (2010)</a:t>
            </a:r>
          </a:p>
          <a:p>
            <a:pPr marL="285750" indent="-285750"/>
            <a:r>
              <a:rPr lang="es-MX" dirty="0"/>
              <a:t>Competitividad en las organizaciones públicas y privadas: procesos de gestión e innovación (2010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endParaRPr lang="es-MX" dirty="0" smtClean="0"/>
          </a:p>
          <a:p>
            <a:pPr marL="285750" indent="-285750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Actualmente se encuentran en proceso la publicación de 5 libros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02297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968</Words>
  <Application>Microsoft Office PowerPoint</Application>
  <PresentationFormat>On-screen Show (4:3)</PresentationFormat>
  <Paragraphs>219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de Office</vt:lpstr>
      <vt:lpstr>Cuerpo Académico “Gestión Pública y Empresarial”</vt:lpstr>
      <vt:lpstr>INDICE </vt:lpstr>
      <vt:lpstr>IDENTIFICACIÓN DEL CUERPO ACADÉMICO</vt:lpstr>
      <vt:lpstr>LÍNEAS GENERACIÓN Y APLICACIÓN INNOVADORA DEL CONOCIMIENTO (LGAC´s) </vt:lpstr>
      <vt:lpstr>Sublíneas de Investigación</vt:lpstr>
      <vt:lpstr>Líneas específicas por área del Conocimiento</vt:lpstr>
      <vt:lpstr>INTEGRANTES DEL CUERPO ACADEMICO</vt:lpstr>
      <vt:lpstr>PRODUCCIÓN ACADÉMICA  (2008-2011)</vt:lpstr>
      <vt:lpstr>DESGLOSE DE LA PRODUCCIÓN ACADÉMICA</vt:lpstr>
      <vt:lpstr>Capítulos del Libro </vt:lpstr>
      <vt:lpstr> Revistas </vt:lpstr>
      <vt:lpstr>Slide 12</vt:lpstr>
    </vt:vector>
  </TitlesOfParts>
  <Company>UAT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AMAYA MONTIEL</dc:creator>
  <cp:lastModifiedBy>napedraza</cp:lastModifiedBy>
  <cp:revision>35</cp:revision>
  <dcterms:created xsi:type="dcterms:W3CDTF">2011-09-27T23:42:51Z</dcterms:created>
  <dcterms:modified xsi:type="dcterms:W3CDTF">2011-10-12T16:52:13Z</dcterms:modified>
</cp:coreProperties>
</file>