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56426-61DF-4D4A-988A-47FCB885825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4CC9E-0020-494D-941C-CCBFCA3D7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1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solidFill>
                  <a:schemeClr val="bg1"/>
                </a:solidFill>
                <a:sym typeface="Symbol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 </a:t>
            </a:r>
            <a:r>
              <a:rPr lang="en-US" kern="120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Homero</a:t>
            </a:r>
            <a:r>
              <a: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kern="120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Zambrano</a:t>
            </a:r>
            <a:r>
              <a:rPr lang="en-US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,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CC05E73-1687-4119-858A-2F91219E813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98FE0FC-A096-465C-8D7B-6E25AE0999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F44B7C88-968F-4C04-8C99-4655ACF8FF1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2A99932-40BB-4554-8A66-EF7B86032DC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98E17CE-B804-4D08-A87A-D14C8A0077C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DC4FE57-5706-4E19-9C1C-94650F59EA5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C5B479F-5E86-4DFE-8B90-23C946490DE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38AE966-B9C7-4939-8635-3087D450753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B1008AB-F72E-4C1C-BBDF-DD3C4C1D773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BFAF795-CBD8-4C2C-A1A8-204D7B92D164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BF12D01-28F0-4230-ACA1-57641F510A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CE4B7F54-77AA-4234-A08A-56525E119DB1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60000"/>
        <a:buChar char="o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buChar char="o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Mercados e Instituciones Financieras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sz="2000" dirty="0" smtClean="0"/>
              <a:t>Cátedra de Investigación</a:t>
            </a:r>
          </a:p>
        </p:txBody>
      </p:sp>
      <p:pic>
        <p:nvPicPr>
          <p:cNvPr id="4" name="Picture 2" descr="logo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" t="7999" r="2974" b="9624"/>
          <a:stretch>
            <a:fillRect/>
          </a:stretch>
        </p:blipFill>
        <p:spPr bwMode="auto">
          <a:xfrm>
            <a:off x="382588" y="519113"/>
            <a:ext cx="3438525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Información general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dirty="0" smtClean="0"/>
              <a:t>Fecha de inicio</a:t>
            </a:r>
          </a:p>
          <a:p>
            <a:pPr lvl="1" eaLnBrk="1" hangingPunct="1"/>
            <a:r>
              <a:rPr lang="es-MX" sz="1800" dirty="0" smtClean="0"/>
              <a:t>Enero del 2010</a:t>
            </a:r>
          </a:p>
          <a:p>
            <a:pPr eaLnBrk="1" hangingPunct="1"/>
            <a:r>
              <a:rPr lang="es-MX" sz="2400" dirty="0" smtClean="0"/>
              <a:t>Profesores adscritos</a:t>
            </a:r>
          </a:p>
          <a:p>
            <a:pPr lvl="1" eaLnBrk="1" hangingPunct="1"/>
            <a:r>
              <a:rPr lang="es-MX" sz="1800" dirty="0" smtClean="0">
                <a:solidFill>
                  <a:srgbClr val="FFFFFF"/>
                </a:solidFill>
              </a:rPr>
              <a:t>Jaime Silva (créditos, </a:t>
            </a:r>
            <a:r>
              <a:rPr lang="es-MX" sz="1800" dirty="0" err="1" smtClean="0">
                <a:solidFill>
                  <a:srgbClr val="FFFFFF"/>
                </a:solidFill>
              </a:rPr>
              <a:t>mipymes</a:t>
            </a:r>
            <a:r>
              <a:rPr lang="es-MX" sz="1800" dirty="0" smtClean="0">
                <a:solidFill>
                  <a:srgbClr val="FFFFFF"/>
                </a:solidFill>
              </a:rPr>
              <a:t>)</a:t>
            </a:r>
          </a:p>
          <a:p>
            <a:pPr lvl="1" eaLnBrk="1" hangingPunct="1"/>
            <a:r>
              <a:rPr lang="es-MX" sz="1800" dirty="0" err="1" smtClean="0">
                <a:solidFill>
                  <a:srgbClr val="FFFFFF"/>
                </a:solidFill>
              </a:rPr>
              <a:t>Harmen</a:t>
            </a:r>
            <a:r>
              <a:rPr lang="es-MX" sz="1800" dirty="0" smtClean="0">
                <a:solidFill>
                  <a:srgbClr val="FFFFFF"/>
                </a:solidFill>
              </a:rPr>
              <a:t> </a:t>
            </a:r>
            <a:r>
              <a:rPr lang="es-MX" sz="1800" dirty="0" err="1" smtClean="0">
                <a:solidFill>
                  <a:srgbClr val="FFFFFF"/>
                </a:solidFill>
              </a:rPr>
              <a:t>Simons</a:t>
            </a:r>
            <a:r>
              <a:rPr lang="es-MX" sz="1800" dirty="0" smtClean="0">
                <a:solidFill>
                  <a:srgbClr val="FFFFFF"/>
                </a:solidFill>
              </a:rPr>
              <a:t> (riesgo, fondos de pensión)</a:t>
            </a:r>
          </a:p>
          <a:p>
            <a:pPr lvl="1" eaLnBrk="1" hangingPunct="1"/>
            <a:r>
              <a:rPr lang="es-MX" sz="1800" dirty="0" smtClean="0">
                <a:solidFill>
                  <a:srgbClr val="FFFFFF"/>
                </a:solidFill>
              </a:rPr>
              <a:t>Homero Zambrano (inversiones, modelación)</a:t>
            </a:r>
          </a:p>
          <a:p>
            <a:pPr eaLnBrk="1" hangingPunct="1"/>
            <a:r>
              <a:rPr lang="es-MX" sz="2400" dirty="0" smtClean="0"/>
              <a:t>Asistentes</a:t>
            </a:r>
          </a:p>
          <a:p>
            <a:pPr lvl="1" eaLnBrk="1" hangingPunct="1"/>
            <a:r>
              <a:rPr lang="es-MX" sz="1800" dirty="0" err="1">
                <a:solidFill>
                  <a:srgbClr val="FFFFFF"/>
                </a:solidFill>
              </a:rPr>
              <a:t>Kellyn</a:t>
            </a:r>
            <a:r>
              <a:rPr lang="es-MX" sz="1800" dirty="0">
                <a:solidFill>
                  <a:srgbClr val="FFFFFF"/>
                </a:solidFill>
              </a:rPr>
              <a:t> Polo (MAF)</a:t>
            </a:r>
          </a:p>
          <a:p>
            <a:pPr lvl="1" eaLnBrk="1" hangingPunct="1"/>
            <a:r>
              <a:rPr lang="es-MX" sz="1800" dirty="0">
                <a:solidFill>
                  <a:srgbClr val="FFFFFF"/>
                </a:solidFill>
              </a:rPr>
              <a:t>Tatiana Terrazas (MAF)</a:t>
            </a:r>
            <a:endParaRPr lang="es-MX" sz="2000" dirty="0"/>
          </a:p>
          <a:p>
            <a:pPr lvl="1" eaLnBrk="1" hangingPunct="1"/>
            <a:r>
              <a:rPr lang="es-MX" sz="1800" dirty="0" smtClean="0">
                <a:solidFill>
                  <a:srgbClr val="FFFFFF"/>
                </a:solidFill>
              </a:rPr>
              <a:t>Priscila </a:t>
            </a:r>
            <a:r>
              <a:rPr lang="es-MX" sz="1800" dirty="0" smtClean="0">
                <a:solidFill>
                  <a:srgbClr val="FFFFFF"/>
                </a:solidFill>
              </a:rPr>
              <a:t>Garza (LAF</a:t>
            </a:r>
            <a:r>
              <a:rPr lang="es-MX" sz="1800" dirty="0" smtClean="0">
                <a:solidFill>
                  <a:srgbClr val="FFFFFF"/>
                </a:solidFill>
              </a:rPr>
              <a:t>)</a:t>
            </a:r>
            <a:endParaRPr lang="es-MX" sz="1800" dirty="0" smtClean="0">
              <a:solidFill>
                <a:srgbClr val="FFFFFF"/>
              </a:solidFill>
            </a:endParaRPr>
          </a:p>
        </p:txBody>
      </p:sp>
      <p:pic>
        <p:nvPicPr>
          <p:cNvPr id="4" name="Picture 3" descr="Bolsa-Mexicana-de-Val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886200"/>
            <a:ext cx="4457700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Líneas de investigación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z="2400" dirty="0" smtClean="0"/>
              <a:t>Fondos de inversión y de pensiones</a:t>
            </a:r>
          </a:p>
          <a:p>
            <a:pPr eaLnBrk="1" hangingPunct="1"/>
            <a:r>
              <a:rPr lang="es-MX" sz="2400" dirty="0" smtClean="0"/>
              <a:t>Riesgo de mercado y riesgo crediticio</a:t>
            </a:r>
          </a:p>
          <a:p>
            <a:pPr eaLnBrk="1" hangingPunct="1"/>
            <a:r>
              <a:rPr lang="es-MX" sz="2400" dirty="0" smtClean="0"/>
              <a:t>Eficiencia de mercados</a:t>
            </a:r>
          </a:p>
          <a:p>
            <a:pPr eaLnBrk="1" hangingPunct="1"/>
            <a:r>
              <a:rPr lang="es-MX" sz="2400" dirty="0" err="1" smtClean="0"/>
              <a:t>Microfinanzas</a:t>
            </a:r>
            <a:r>
              <a:rPr lang="es-MX" sz="2400" dirty="0" smtClean="0"/>
              <a:t> para el desarrollo social</a:t>
            </a:r>
            <a:endParaRPr lang="es-MX" sz="2000" dirty="0" smtClean="0"/>
          </a:p>
        </p:txBody>
      </p:sp>
      <p:pic>
        <p:nvPicPr>
          <p:cNvPr id="4" name="Picture 3" descr="nyse-euron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153156"/>
            <a:ext cx="2514600" cy="370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es-MX" sz="1800" dirty="0" smtClean="0"/>
              <a:t>Artículos en Revistas Arbitradas o Indizadas:</a:t>
            </a:r>
            <a:endParaRPr lang="en-US" sz="1800" dirty="0" smtClean="0"/>
          </a:p>
          <a:p>
            <a:pPr lvl="1"/>
            <a:r>
              <a:rPr lang="es-MX" sz="1600" dirty="0" smtClean="0"/>
              <a:t>Castillo, A. &amp; </a:t>
            </a:r>
            <a:r>
              <a:rPr lang="es-MX" sz="1600" dirty="0" smtClean="0">
                <a:solidFill>
                  <a:srgbClr val="FFFF00"/>
                </a:solidFill>
              </a:rPr>
              <a:t>Zambrano</a:t>
            </a:r>
            <a:r>
              <a:rPr lang="es-MX" sz="1600" dirty="0" smtClean="0"/>
              <a:t>, H. (2011). </a:t>
            </a:r>
            <a:r>
              <a:rPr lang="es-ES" sz="1600" dirty="0" smtClean="0"/>
              <a:t>El impacto de las normas de información en el desempeño de las compañías. </a:t>
            </a:r>
            <a:r>
              <a:rPr lang="es-ES" sz="1600" i="1" dirty="0" err="1" smtClean="0"/>
              <a:t>Ide@s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Concyteg</a:t>
            </a:r>
            <a:r>
              <a:rPr lang="es-ES" sz="1600" dirty="0" smtClean="0"/>
              <a:t>, 68: 279-287</a:t>
            </a:r>
            <a:r>
              <a:rPr lang="es-MX" sz="1600" dirty="0" smtClean="0"/>
              <a:t> (indizada en </a:t>
            </a:r>
            <a:r>
              <a:rPr lang="es-MX" sz="1600" dirty="0" err="1" smtClean="0"/>
              <a:t>Latindex</a:t>
            </a:r>
            <a:r>
              <a:rPr lang="es-MX" sz="1600" dirty="0" smtClean="0"/>
              <a:t>)</a:t>
            </a:r>
          </a:p>
          <a:p>
            <a:pPr lvl="1"/>
            <a:r>
              <a:rPr lang="es-MX" sz="1600" dirty="0" smtClean="0"/>
              <a:t>Guevara, H. &amp; </a:t>
            </a:r>
            <a:r>
              <a:rPr lang="es-MX" sz="1600" dirty="0" err="1" smtClean="0">
                <a:solidFill>
                  <a:srgbClr val="FFFF00"/>
                </a:solidFill>
              </a:rPr>
              <a:t>Simons</a:t>
            </a:r>
            <a:r>
              <a:rPr lang="es-MX" sz="1600" dirty="0" smtClean="0"/>
              <a:t>, H. (2011). </a:t>
            </a:r>
            <a:r>
              <a:rPr lang="es-ES" sz="1600" dirty="0" smtClean="0"/>
              <a:t>La innovación financiera y su impacto en la función del Administrador Financiero. </a:t>
            </a:r>
            <a:r>
              <a:rPr lang="es-ES" sz="1600" i="1" dirty="0" err="1" smtClean="0"/>
              <a:t>Ide@s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Concyteg</a:t>
            </a:r>
            <a:r>
              <a:rPr lang="es-ES" sz="1600" dirty="0" smtClean="0"/>
              <a:t>, 68: 233-247</a:t>
            </a:r>
            <a:r>
              <a:rPr lang="es-MX" sz="1600" dirty="0" smtClean="0"/>
              <a:t> (indizada en </a:t>
            </a:r>
            <a:r>
              <a:rPr lang="es-MX" sz="1600" dirty="0" err="1" smtClean="0"/>
              <a:t>Latindex</a:t>
            </a:r>
            <a:r>
              <a:rPr lang="es-MX" sz="1600" dirty="0" smtClean="0"/>
              <a:t>)</a:t>
            </a:r>
          </a:p>
          <a:p>
            <a:pPr lvl="1"/>
            <a:r>
              <a:rPr lang="es-MX" sz="1600" dirty="0" smtClean="0">
                <a:solidFill>
                  <a:srgbClr val="FFFF00"/>
                </a:solidFill>
              </a:rPr>
              <a:t>Silva</a:t>
            </a:r>
            <a:r>
              <a:rPr lang="es-MX" sz="1600" dirty="0" smtClean="0"/>
              <a:t>-</a:t>
            </a:r>
            <a:r>
              <a:rPr lang="es-MX" sz="1600" dirty="0" err="1" smtClean="0"/>
              <a:t>Castan</a:t>
            </a:r>
            <a:r>
              <a:rPr lang="es-MX" sz="1600" dirty="0" smtClean="0"/>
              <a:t>, J. R. (2011). </a:t>
            </a:r>
            <a:r>
              <a:rPr lang="es-ES" sz="1600" dirty="0" smtClean="0"/>
              <a:t>La institucionalización de la relación de las Instituciones de Educación Superior y las PYMES: caso de Estados Unidos de América</a:t>
            </a:r>
            <a:r>
              <a:rPr lang="es-MX" sz="1600" dirty="0" smtClean="0"/>
              <a:t>. </a:t>
            </a:r>
            <a:r>
              <a:rPr lang="es-ES" sz="1600" i="1" dirty="0" err="1" smtClean="0"/>
              <a:t>Ide@s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Concyteg</a:t>
            </a:r>
            <a:r>
              <a:rPr lang="es-ES" sz="1600" dirty="0" smtClean="0"/>
              <a:t>. 68: 271-278</a:t>
            </a:r>
            <a:endParaRPr lang="es-MX" sz="1600" dirty="0" smtClean="0"/>
          </a:p>
          <a:p>
            <a:pPr lvl="1"/>
            <a:r>
              <a:rPr lang="es-MX" sz="1600" dirty="0" err="1" smtClean="0">
                <a:solidFill>
                  <a:srgbClr val="FFFF00"/>
                </a:solidFill>
              </a:rPr>
              <a:t>Simons</a:t>
            </a:r>
            <a:r>
              <a:rPr lang="es-MX" sz="1600" dirty="0" smtClean="0"/>
              <a:t>, H. &amp; Guevara, H. (2011). </a:t>
            </a:r>
            <a:r>
              <a:rPr lang="es-ES" sz="1600" dirty="0" smtClean="0"/>
              <a:t>Efectos de la Regulación y de la Competencia sobre el Nivel de Comisiones en la Industria de Pensiones en México, </a:t>
            </a:r>
            <a:r>
              <a:rPr lang="es-ES" sz="1600" i="1" dirty="0" err="1" smtClean="0"/>
              <a:t>Ide@s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Concyteg</a:t>
            </a:r>
            <a:r>
              <a:rPr lang="es-ES" sz="1600" dirty="0" smtClean="0"/>
              <a:t>, 68: 204-221</a:t>
            </a:r>
            <a:r>
              <a:rPr lang="es-MX" sz="1600" dirty="0" smtClean="0"/>
              <a:t> (indizada en </a:t>
            </a:r>
            <a:r>
              <a:rPr lang="es-MX" sz="1600" dirty="0" err="1" smtClean="0"/>
              <a:t>Latindex</a:t>
            </a:r>
            <a:r>
              <a:rPr lang="es-MX" sz="1600" dirty="0" smtClean="0"/>
              <a:t>)</a:t>
            </a:r>
          </a:p>
          <a:p>
            <a:pPr lvl="1"/>
            <a:r>
              <a:rPr lang="es-MX" sz="1600" dirty="0" smtClean="0">
                <a:solidFill>
                  <a:srgbClr val="FFFF00"/>
                </a:solidFill>
              </a:rPr>
              <a:t>Zambrano</a:t>
            </a:r>
            <a:r>
              <a:rPr lang="es-MX" sz="1600" dirty="0" smtClean="0"/>
              <a:t>, H. (2011). Minimización del tracking error con solución analítica para portafolios arbitrarios. </a:t>
            </a:r>
            <a:r>
              <a:rPr lang="es-MX" sz="1600" i="1" dirty="0" smtClean="0"/>
              <a:t>Revista Contaduría y Administración </a:t>
            </a:r>
            <a:r>
              <a:rPr lang="es-MX" sz="1600" dirty="0" smtClean="0"/>
              <a:t>(UNAM; en el Índice de Revistas Mexicanas de Investigación de </a:t>
            </a:r>
            <a:r>
              <a:rPr lang="es-MX" sz="1600" dirty="0" err="1" smtClean="0"/>
              <a:t>Conacyt</a:t>
            </a:r>
            <a:r>
              <a:rPr lang="es-MX" sz="1600" dirty="0" smtClean="0"/>
              <a:t>, indizada en </a:t>
            </a:r>
            <a:r>
              <a:rPr lang="es-MX" sz="1600" dirty="0" err="1" smtClean="0"/>
              <a:t>Latindex</a:t>
            </a:r>
            <a:r>
              <a:rPr lang="es-MX" sz="1600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err="1" smtClean="0">
                <a:solidFill>
                  <a:srgbClr val="FFFF00"/>
                </a:solidFill>
              </a:rPr>
              <a:t>Zambrano</a:t>
            </a:r>
            <a:r>
              <a:rPr lang="en-US" sz="1600" dirty="0" smtClean="0"/>
              <a:t>, H. (2010). Firm size and the relationship between wage dispersion and firm performance. </a:t>
            </a:r>
            <a:r>
              <a:rPr lang="en-US" sz="1600" i="1" dirty="0" smtClean="0"/>
              <a:t>Journal of Income Distribution</a:t>
            </a:r>
            <a:r>
              <a:rPr lang="en-US" sz="1600" dirty="0" smtClean="0"/>
              <a:t>, 19(2): 33-50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Producción a la fecha (6)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 err="1" smtClean="0"/>
              <a:t>Memorias</a:t>
            </a:r>
            <a:r>
              <a:rPr lang="en-US" sz="1800" dirty="0" smtClean="0"/>
              <a:t> y </a:t>
            </a:r>
            <a:r>
              <a:rPr lang="en-US" sz="1800" dirty="0" err="1" smtClean="0"/>
              <a:t>Ponencias</a:t>
            </a:r>
            <a:r>
              <a:rPr lang="en-US" sz="1800" dirty="0" smtClean="0"/>
              <a:t> (7)</a:t>
            </a:r>
          </a:p>
          <a:p>
            <a:pPr lvl="1"/>
            <a:r>
              <a:rPr lang="es-MX" sz="1600" dirty="0" err="1" smtClean="0"/>
              <a:t>Simons</a:t>
            </a:r>
            <a:r>
              <a:rPr lang="es-MX" sz="1600" dirty="0" smtClean="0"/>
              <a:t>, H. (2010). </a:t>
            </a:r>
            <a:r>
              <a:rPr lang="es-MX" sz="1600" i="1" dirty="0" smtClean="0"/>
              <a:t>Un análisis de los efectos de diferentes estructuras de comisiones en la industria de pensiones en México</a:t>
            </a:r>
            <a:r>
              <a:rPr lang="es-MX" sz="1600" dirty="0" smtClean="0"/>
              <a:t>, ponencia en el 40º Congreso de Investigación y Desarrollo</a:t>
            </a:r>
            <a:endParaRPr lang="en-US" sz="1600" dirty="0" smtClean="0"/>
          </a:p>
          <a:p>
            <a:pPr lvl="1"/>
            <a:r>
              <a:rPr lang="en-US" sz="1600" dirty="0" smtClean="0"/>
              <a:t>Simons, H. (2011). </a:t>
            </a:r>
            <a:r>
              <a:rPr lang="en-US" sz="1600" i="1" dirty="0" smtClean="0"/>
              <a:t>The Effects of Commission Structure and Performance on Pension Fund Manager Selection by Affiliates in the Mexican Pension Fund Industry</a:t>
            </a:r>
            <a:r>
              <a:rPr lang="es-MX" sz="1600" dirty="0" smtClean="0"/>
              <a:t> , ponencia en el 41º Congreso de Investigación y Desarrollo</a:t>
            </a:r>
            <a:r>
              <a:rPr lang="en-US" sz="1600" dirty="0" smtClean="0"/>
              <a:t> (CIDTEC)</a:t>
            </a:r>
            <a:endParaRPr lang="es-MX" sz="1600" dirty="0" smtClean="0"/>
          </a:p>
          <a:p>
            <a:pPr lvl="1"/>
            <a:r>
              <a:rPr lang="en-US" sz="1600" dirty="0" smtClean="0"/>
              <a:t>Simons, H. (2011). </a:t>
            </a:r>
            <a:r>
              <a:rPr lang="es-ES" sz="1600" i="1" dirty="0" smtClean="0"/>
              <a:t>Efectos de la Regulación y de la Competencia sobre el Nivel de Comisiones en la Industria de Pensiones en México</a:t>
            </a:r>
            <a:r>
              <a:rPr lang="es-MX" sz="1600" dirty="0" smtClean="0"/>
              <a:t>, ponencia en el </a:t>
            </a:r>
            <a:r>
              <a:rPr lang="es-ES" sz="1600" dirty="0" smtClean="0"/>
              <a:t>Primer Congreso de Investigación Financiera </a:t>
            </a:r>
            <a:r>
              <a:rPr lang="en-US" sz="1600" dirty="0" smtClean="0"/>
              <a:t>(IMEF-UNAM)</a:t>
            </a:r>
            <a:endParaRPr lang="es-MX" sz="1600" dirty="0" smtClean="0"/>
          </a:p>
          <a:p>
            <a:pPr lvl="1"/>
            <a:r>
              <a:rPr lang="en-US" sz="1600" dirty="0" smtClean="0"/>
              <a:t>Simons, H. (2011). </a:t>
            </a:r>
            <a:r>
              <a:rPr lang="es-ES" sz="1600" i="1" dirty="0" smtClean="0"/>
              <a:t>Un Análisis de los Efectos de Diferentes Estructuras de Comisiones en la Industria de Pensiones en México</a:t>
            </a:r>
            <a:r>
              <a:rPr lang="es-MX" sz="1600" dirty="0" smtClean="0"/>
              <a:t>, ponencia en el </a:t>
            </a:r>
            <a:r>
              <a:rPr lang="es-ES" sz="1600" dirty="0" smtClean="0"/>
              <a:t>Primer Congreso de Investigación Financiera </a:t>
            </a:r>
            <a:r>
              <a:rPr lang="en-US" sz="1600" dirty="0" smtClean="0"/>
              <a:t>(IMEF-UNAM)</a:t>
            </a:r>
            <a:endParaRPr lang="es-MX" sz="1600" dirty="0" smtClean="0"/>
          </a:p>
          <a:p>
            <a:pPr lvl="1"/>
            <a:r>
              <a:rPr lang="es-MX" sz="1600" dirty="0" smtClean="0"/>
              <a:t>Zambrano, H. y J. Silva (2010). </a:t>
            </a:r>
            <a:r>
              <a:rPr lang="es-MX" sz="1600" i="1" dirty="0" smtClean="0"/>
              <a:t>Agencia, sueldos y crisis</a:t>
            </a:r>
            <a:r>
              <a:rPr lang="es-MX" sz="1600" dirty="0" smtClean="0"/>
              <a:t>, ponencia en el 40º Congreso de Investigación y Desarrollo</a:t>
            </a:r>
          </a:p>
          <a:p>
            <a:pPr lvl="1"/>
            <a:r>
              <a:rPr lang="es-MX" sz="1600" dirty="0" smtClean="0"/>
              <a:t>Zambrano, H. (2011). </a:t>
            </a:r>
            <a:r>
              <a:rPr lang="es-MX" sz="1600" i="1" dirty="0" smtClean="0"/>
              <a:t>Minimización del tracking error con solución analítica para portafolios arbitrarios</a:t>
            </a:r>
            <a:r>
              <a:rPr lang="es-MX" sz="1600" dirty="0" smtClean="0"/>
              <a:t>, ponencia en el 41º Congreso de Investigación y Desarrollo</a:t>
            </a:r>
          </a:p>
          <a:p>
            <a:pPr lvl="1"/>
            <a:r>
              <a:rPr lang="es-MX" sz="1600" dirty="0" smtClean="0"/>
              <a:t>Zambrano, H. (2011). </a:t>
            </a:r>
            <a:r>
              <a:rPr lang="es-MX" sz="1600" i="1" dirty="0" err="1" smtClean="0"/>
              <a:t>Course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Evaluation</a:t>
            </a:r>
            <a:r>
              <a:rPr lang="es-MX" sz="1600" i="1" dirty="0" smtClean="0"/>
              <a:t> as </a:t>
            </a:r>
            <a:r>
              <a:rPr lang="es-MX" sz="1600" i="1" dirty="0" err="1" smtClean="0"/>
              <a:t>Retribution</a:t>
            </a:r>
            <a:r>
              <a:rPr lang="es-MX" sz="1600" dirty="0" smtClean="0"/>
              <a:t>, ponencia en el V CIIGE</a:t>
            </a: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Producción a la fecha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sz="2400" dirty="0" err="1" smtClean="0"/>
              <a:t>Publicacion</a:t>
            </a:r>
            <a:r>
              <a:rPr lang="es-MX" sz="2400" dirty="0" smtClean="0"/>
              <a:t> de Artículos en Editorial/Periódico</a:t>
            </a:r>
            <a:endParaRPr lang="en-US" sz="2400" dirty="0" smtClean="0"/>
          </a:p>
          <a:p>
            <a:pPr lvl="1"/>
            <a:r>
              <a:rPr lang="es-MX" sz="2000" dirty="0" smtClean="0"/>
              <a:t>Zambrano, H. (2010, 29nov). </a:t>
            </a:r>
            <a:r>
              <a:rPr lang="es-MX" sz="2000" i="1" dirty="0" smtClean="0"/>
              <a:t>Academia, industria e investigación</a:t>
            </a:r>
            <a:r>
              <a:rPr lang="es-MX" sz="2000" dirty="0" smtClean="0"/>
              <a:t>. El Financiero, p.9A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Producción a la fecha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000" dirty="0" smtClean="0"/>
              <a:t>Guevara, H., Zambrano, H. &amp; Garza, P. </a:t>
            </a:r>
            <a:r>
              <a:rPr lang="es-MX" sz="2000" i="1" dirty="0" smtClean="0"/>
              <a:t>Uso de betas como indicadores adelantados de cambios en la calificación crediticia</a:t>
            </a:r>
            <a:r>
              <a:rPr lang="es-MX" sz="2000" dirty="0" smtClean="0"/>
              <a:t>.</a:t>
            </a:r>
            <a:endParaRPr lang="en-US" sz="2000" dirty="0" smtClean="0"/>
          </a:p>
          <a:p>
            <a:pPr lvl="0"/>
            <a:r>
              <a:rPr lang="es-MX" sz="2000" dirty="0" err="1" smtClean="0"/>
              <a:t>Simons</a:t>
            </a:r>
            <a:r>
              <a:rPr lang="es-MX" sz="2000" dirty="0" smtClean="0"/>
              <a:t>, H., Zambrano, H. y Garza, P. </a:t>
            </a:r>
            <a:r>
              <a:rPr lang="en-US" sz="2000" i="1" dirty="0" smtClean="0"/>
              <a:t>Performance-flow relationship in the Mexican pension fund industry.</a:t>
            </a:r>
            <a:endParaRPr lang="en-US" sz="2000" dirty="0" smtClean="0"/>
          </a:p>
          <a:p>
            <a:pPr lvl="0"/>
            <a:r>
              <a:rPr lang="es-MX" sz="2000" dirty="0" smtClean="0"/>
              <a:t>Zambrano, H. </a:t>
            </a:r>
            <a:r>
              <a:rPr lang="es-MX" sz="2000" i="1" dirty="0" smtClean="0"/>
              <a:t>Volatilidad del Índice de Precios y Cotizaciones de la Bolsa Mexicana de Valores en función del interés abierto de contratos de futuros</a:t>
            </a:r>
            <a:r>
              <a:rPr lang="es-MX" sz="2000" dirty="0" smtClean="0"/>
              <a:t>.</a:t>
            </a:r>
            <a:endParaRPr lang="en-US" sz="2000" dirty="0" smtClean="0"/>
          </a:p>
          <a:p>
            <a:pPr lvl="0"/>
            <a:r>
              <a:rPr lang="es-MX" sz="2000" dirty="0" smtClean="0"/>
              <a:t>Zambrano, H. , </a:t>
            </a:r>
            <a:r>
              <a:rPr lang="es-MX" sz="2000" dirty="0" smtClean="0"/>
              <a:t>Polo, K., Silva</a:t>
            </a:r>
            <a:r>
              <a:rPr lang="es-MX" sz="2000" dirty="0" smtClean="0"/>
              <a:t>, J</a:t>
            </a:r>
            <a:r>
              <a:rPr lang="es-MX" sz="2000" dirty="0" smtClean="0"/>
              <a:t>., &amp; </a:t>
            </a:r>
            <a:r>
              <a:rPr lang="es-MX" sz="2000" dirty="0" err="1" smtClean="0"/>
              <a:t>Simons</a:t>
            </a:r>
            <a:r>
              <a:rPr lang="es-MX" sz="2000" dirty="0" smtClean="0"/>
              <a:t>, H. </a:t>
            </a:r>
            <a:r>
              <a:rPr lang="es-MX" sz="2000" i="1" dirty="0" err="1" smtClean="0"/>
              <a:t>Optimizing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inequality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reduction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through</a:t>
            </a:r>
            <a:r>
              <a:rPr lang="es-MX" sz="2000" i="1" dirty="0" smtClean="0"/>
              <a:t> micro-</a:t>
            </a:r>
            <a:r>
              <a:rPr lang="es-MX" sz="2000" i="1" dirty="0" err="1" smtClean="0"/>
              <a:t>finance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allocation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policy</a:t>
            </a:r>
            <a:endParaRPr lang="es-MX" sz="2000" i="1" dirty="0" smtClean="0"/>
          </a:p>
          <a:p>
            <a:pPr lvl="0"/>
            <a:r>
              <a:rPr lang="es-MX" sz="2000" dirty="0" smtClean="0"/>
              <a:t>Zambrano, H.  &amp; Terrazas, T. </a:t>
            </a:r>
            <a:r>
              <a:rPr lang="es-MX" sz="2000" i="1" dirty="0" smtClean="0"/>
              <a:t>Portfolio </a:t>
            </a:r>
            <a:r>
              <a:rPr lang="es-MX" sz="2000" i="1" dirty="0" err="1" smtClean="0"/>
              <a:t>modeling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with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correlated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jump-diffusion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processes</a:t>
            </a:r>
            <a:r>
              <a:rPr lang="es-MX" sz="2000" i="1" dirty="0" smtClean="0"/>
              <a:t>, </a:t>
            </a:r>
            <a:r>
              <a:rPr lang="es-MX" sz="2000" i="1" dirty="0" smtClean="0"/>
              <a:t>GARCH </a:t>
            </a:r>
            <a:r>
              <a:rPr lang="es-MX" sz="2000" i="1" dirty="0" err="1" smtClean="0"/>
              <a:t>effects</a:t>
            </a:r>
            <a:r>
              <a:rPr lang="es-MX" sz="2000" i="1" dirty="0" smtClean="0"/>
              <a:t>, and </a:t>
            </a:r>
            <a:r>
              <a:rPr lang="es-MX" sz="2000" i="1" dirty="0" err="1" smtClean="0"/>
              <a:t>leverage</a:t>
            </a:r>
            <a:r>
              <a:rPr lang="es-MX" sz="2000" dirty="0" smtClean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Proyectos (artículos)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sz="2400" dirty="0" smtClean="0"/>
              <a:t>Guevara, H. </a:t>
            </a:r>
            <a:r>
              <a:rPr lang="es-MX" sz="2400" i="1" dirty="0" smtClean="0"/>
              <a:t>et al</a:t>
            </a:r>
            <a:r>
              <a:rPr lang="es-MX" sz="2400" dirty="0" smtClean="0"/>
              <a:t> (incluyendo a Silva, </a:t>
            </a:r>
            <a:r>
              <a:rPr lang="es-MX" sz="2400" dirty="0" err="1" smtClean="0"/>
              <a:t>Simons</a:t>
            </a:r>
            <a:r>
              <a:rPr lang="es-MX" sz="2400" dirty="0" smtClean="0"/>
              <a:t>, y Zambrano). </a:t>
            </a:r>
            <a:r>
              <a:rPr lang="es-MX" sz="2400" i="1" dirty="0" smtClean="0"/>
              <a:t>Manual de preparación para el examen de certificación AMIB</a:t>
            </a:r>
            <a:r>
              <a:rPr lang="es-MX" sz="2400" dirty="0" smtClean="0"/>
              <a:t>.</a:t>
            </a:r>
            <a:endParaRPr lang="en-US" sz="2400" dirty="0" smtClean="0"/>
          </a:p>
          <a:p>
            <a:pPr lvl="0"/>
            <a:r>
              <a:rPr lang="en-US" sz="2400" dirty="0" smtClean="0"/>
              <a:t>Zambrano, H. </a:t>
            </a:r>
            <a:r>
              <a:rPr lang="en-US" sz="2400" i="1" dirty="0" smtClean="0"/>
              <a:t>Portfolio theory and management.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Proyectos (libros)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400" dirty="0" smtClean="0"/>
              <a:t>IMEF-</a:t>
            </a:r>
            <a:r>
              <a:rPr lang="es-MX" sz="2400" dirty="0" err="1" smtClean="0"/>
              <a:t>Ernst&amp;Young</a:t>
            </a:r>
            <a:r>
              <a:rPr lang="es-MX" sz="2400" dirty="0" smtClean="0"/>
              <a:t>: Premio Internacional de Investigación Financiera. Participación del departamento académico de Finanzas como revisores, además de P. Garza; H. Zambrano participa como coordinador.</a:t>
            </a:r>
          </a:p>
          <a:p>
            <a:r>
              <a:rPr lang="es-MX" sz="2400" dirty="0" smtClean="0"/>
              <a:t>MSCI-Barra. Asociación estratégica para la formación de profesionales en modelos multifactoriales de riesgo.</a:t>
            </a:r>
            <a:endParaRPr lang="en-US" sz="2400" dirty="0" smtClean="0"/>
          </a:p>
          <a:p>
            <a:pPr lvl="0"/>
            <a:r>
              <a:rPr lang="es-MX" sz="2400" dirty="0" smtClean="0"/>
              <a:t>Asesoría Financiera Inteligente (empresa proyecto del Programa de Células de Incubación, en conjunto con la cátedra Computación Evolutiva): </a:t>
            </a:r>
            <a:r>
              <a:rPr lang="es-MX" sz="2400" dirty="0" err="1" smtClean="0"/>
              <a:t>H.Zambrano</a:t>
            </a:r>
            <a:r>
              <a:rPr lang="es-MX" sz="2400" dirty="0" smtClean="0"/>
              <a:t> participa como asesor/consejero desde agosto 2010. Se espera la generación de un proyecto de investigación para apoyo de esta empresa, en el área de valuación de activos (</a:t>
            </a:r>
            <a:r>
              <a:rPr lang="es-MX" sz="2400" dirty="0" err="1" smtClean="0"/>
              <a:t>asset</a:t>
            </a:r>
            <a:r>
              <a:rPr lang="es-MX" sz="2400" dirty="0" smtClean="0"/>
              <a:t> </a:t>
            </a:r>
            <a:r>
              <a:rPr lang="es-MX" sz="2400" dirty="0" err="1" smtClean="0"/>
              <a:t>pricing</a:t>
            </a:r>
            <a:r>
              <a:rPr lang="es-MX" sz="2400" dirty="0" smtClean="0"/>
              <a:t>).</a:t>
            </a: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Vinculación con la industria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theme/theme1.xml><?xml version="1.0" encoding="utf-8"?>
<a:theme xmlns:a="http://schemas.openxmlformats.org/drawingml/2006/main" name="basic_black">
  <a:themeElements>
    <a:clrScheme name="basic_bl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_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_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840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basic_black</vt:lpstr>
      <vt:lpstr>Mercados e Instituciones Financieras</vt:lpstr>
      <vt:lpstr>Información general</vt:lpstr>
      <vt:lpstr>Líneas de investigación</vt:lpstr>
      <vt:lpstr>Producción a la fecha (6)</vt:lpstr>
      <vt:lpstr>Producción a la fecha</vt:lpstr>
      <vt:lpstr>Producción a la fecha</vt:lpstr>
      <vt:lpstr>Proyectos (artículos)</vt:lpstr>
      <vt:lpstr>Proyectos (libros)</vt:lpstr>
      <vt:lpstr>Vinculación con la industria</vt:lpstr>
    </vt:vector>
  </TitlesOfParts>
  <Company>ITESM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generales</dc:title>
  <dc:creator>hzm</dc:creator>
  <cp:lastModifiedBy>Tecnologico de Monterrey</cp:lastModifiedBy>
  <cp:revision>37</cp:revision>
  <dcterms:created xsi:type="dcterms:W3CDTF">2010-08-09T16:11:19Z</dcterms:created>
  <dcterms:modified xsi:type="dcterms:W3CDTF">2011-10-12T21:41:12Z</dcterms:modified>
</cp:coreProperties>
</file>