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71" r:id="rId5"/>
    <p:sldId id="274" r:id="rId6"/>
    <p:sldId id="272" r:id="rId7"/>
    <p:sldId id="273" r:id="rId8"/>
    <p:sldId id="275" r:id="rId9"/>
    <p:sldId id="276" r:id="rId10"/>
    <p:sldId id="277" r:id="rId11"/>
    <p:sldId id="278" r:id="rId12"/>
    <p:sldId id="279" r:id="rId13"/>
    <p:sldId id="280" r:id="rId14"/>
    <p:sldId id="281" r:id="rId15"/>
    <p:sldId id="282" r:id="rId16"/>
    <p:sldId id="283"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B0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4D3D2BCB-7FA2-4083-9887-5474497AEA52}" type="datetimeFigureOut">
              <a:rPr lang="es-MX" smtClean="0"/>
              <a:pPr/>
              <a:t>01/02/2012</a:t>
            </a:fld>
            <a:endParaRPr lang="es-MX"/>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4" name="3 Marcador de número de diapositiva"/>
          <p:cNvSpPr>
            <a:spLocks noGrp="1"/>
          </p:cNvSpPr>
          <p:nvPr>
            <p:ph type="sldNum" sz="quarter" idx="12"/>
          </p:nvPr>
        </p:nvSpPr>
        <p:spPr/>
        <p:txBody>
          <a:bodyPr/>
          <a:lstStyle/>
          <a:p>
            <a:fld id="{B630BC40-42BC-4A43-B833-092A073AAC9D}"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4D3D2BCB-7FA2-4083-9887-5474497AEA52}" type="datetimeFigureOut">
              <a:rPr lang="es-MX" smtClean="0"/>
              <a:pPr/>
              <a:t>01/02/2012</a:t>
            </a:fld>
            <a:endParaRPr lang="es-MX"/>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6" name="5 Marcador de número de diapositiva"/>
          <p:cNvSpPr>
            <a:spLocks noGrp="1"/>
          </p:cNvSpPr>
          <p:nvPr>
            <p:ph type="sldNum" sz="quarter" idx="12"/>
          </p:nvPr>
        </p:nvSpPr>
        <p:spPr/>
        <p:txBody>
          <a:bodyPr/>
          <a:lstStyle/>
          <a:p>
            <a:fld id="{B630BC40-42BC-4A43-B833-092A073AAC9D}"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4D3D2BCB-7FA2-4083-9887-5474497AEA52}" type="datetimeFigureOut">
              <a:rPr lang="es-MX" smtClean="0"/>
              <a:pPr/>
              <a:t>01/02/2012</a:t>
            </a:fld>
            <a:endParaRPr lang="es-MX"/>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MX"/>
          </a:p>
        </p:txBody>
      </p:sp>
      <p:sp>
        <p:nvSpPr>
          <p:cNvPr id="6" name="5 Marcador de número de diapositiva"/>
          <p:cNvSpPr>
            <a:spLocks noGrp="1"/>
          </p:cNvSpPr>
          <p:nvPr>
            <p:ph type="sldNum" sz="quarter" idx="12"/>
          </p:nvPr>
        </p:nvSpPr>
        <p:spPr/>
        <p:txBody>
          <a:bodyPr/>
          <a:lstStyle/>
          <a:p>
            <a:fld id="{B630BC40-42BC-4A43-B833-092A073AAC9D}"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5" name="4 Conector recto"/>
          <p:cNvCxnSpPr/>
          <p:nvPr/>
        </p:nvCxnSpPr>
        <p:spPr>
          <a:xfrm>
            <a:off x="-32" y="6784998"/>
            <a:ext cx="3857620" cy="1588"/>
          </a:xfrm>
          <a:prstGeom prst="line">
            <a:avLst/>
          </a:prstGeom>
          <a:ln w="25400" cap="flat" cmpd="sng">
            <a:solidFill>
              <a:srgbClr val="C00000"/>
            </a:solidFill>
            <a:prstDash val="dash"/>
            <a:round/>
          </a:ln>
          <a:scene3d>
            <a:camera prst="orthographicFront"/>
            <a:lightRig rig="threePt" dir="t"/>
          </a:scene3d>
          <a:sp3d extrusionH="76200">
            <a:bevelT w="12700" prst="hardEdge"/>
            <a:bevelB w="0" prst="slope"/>
            <a:extrusionClr>
              <a:srgbClr val="C00000"/>
            </a:extrusionClr>
          </a:sp3d>
        </p:spPr>
        <p:style>
          <a:lnRef idx="1">
            <a:schemeClr val="accent1"/>
          </a:lnRef>
          <a:fillRef idx="0">
            <a:schemeClr val="accent1"/>
          </a:fillRef>
          <a:effectRef idx="0">
            <a:schemeClr val="accent1"/>
          </a:effectRef>
          <a:fontRef idx="minor">
            <a:schemeClr val="tx1"/>
          </a:fontRef>
        </p:style>
      </p:cxnSp>
      <p:sp>
        <p:nvSpPr>
          <p:cNvPr id="7" name="5 Marcador de número de diapositiva"/>
          <p:cNvSpPr>
            <a:spLocks noGrp="1"/>
          </p:cNvSpPr>
          <p:nvPr>
            <p:ph type="sldNum" sz="quarter" idx="4"/>
          </p:nvPr>
        </p:nvSpPr>
        <p:spPr>
          <a:xfrm>
            <a:off x="8339138" y="6357938"/>
            <a:ext cx="661987" cy="365125"/>
          </a:xfrm>
          <a:prstGeom prst="rect">
            <a:avLst/>
          </a:prstGeom>
        </p:spPr>
        <p:txBody>
          <a:bodyPr vert="horz" wrap="square" lIns="91440" tIns="45720" rIns="91440" bIns="45720" numCol="1" anchor="t" anchorCtr="0" compatLnSpc="1">
            <a:prstTxWarp prst="textNoShape">
              <a:avLst/>
            </a:prstTxWarp>
          </a:bodyPr>
          <a:lstStyle>
            <a:lvl1pPr>
              <a:defRPr sz="1200">
                <a:solidFill>
                  <a:schemeClr val="tx2"/>
                </a:solidFill>
                <a:latin typeface="Trebuchet MS" charset="0"/>
              </a:defRPr>
            </a:lvl1pPr>
          </a:lstStyle>
          <a:p>
            <a:fld id="{B630BC40-42BC-4A43-B833-092A073AAC9D}" type="slidenum">
              <a:rPr lang="es-MX" smtClean="0"/>
              <a:pPr/>
              <a:t>‹Nº›</a:t>
            </a:fld>
            <a:endParaRPr lang="es-MX"/>
          </a:p>
        </p:txBody>
      </p:sp>
      <p:pic>
        <p:nvPicPr>
          <p:cNvPr id="1028" name="Imagen 7" descr="top_plantilla_pop.jp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6513" y="0"/>
            <a:ext cx="8816945" cy="9807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1" fontAlgn="base" hangingPunct="1">
        <a:spcBef>
          <a:spcPct val="0"/>
        </a:spcBef>
        <a:spcAft>
          <a:spcPct val="0"/>
        </a:spcAft>
        <a:defRPr kern="1200">
          <a:solidFill>
            <a:schemeClr val="bg1"/>
          </a:solidFill>
          <a:latin typeface="Trebuchet MS" pitchFamily="34" charset="0"/>
          <a:ea typeface="ＭＳ Ｐゴシック" pitchFamily="-65" charset="-128"/>
          <a:cs typeface="ＭＳ Ｐゴシック" pitchFamily="-65" charset="-128"/>
        </a:defRPr>
      </a:lvl1pPr>
      <a:lvl2pPr algn="l" rtl="0" eaLnBrk="1" fontAlgn="base" hangingPunct="1">
        <a:spcBef>
          <a:spcPct val="0"/>
        </a:spcBef>
        <a:spcAft>
          <a:spcPct val="0"/>
        </a:spcAft>
        <a:defRPr>
          <a:solidFill>
            <a:schemeClr val="bg1"/>
          </a:solidFill>
          <a:latin typeface="Trebuchet MS" pitchFamily="34" charset="0"/>
          <a:ea typeface="ＭＳ Ｐゴシック" pitchFamily="-65" charset="-128"/>
          <a:cs typeface="ＭＳ Ｐゴシック" pitchFamily="-65" charset="-128"/>
        </a:defRPr>
      </a:lvl2pPr>
      <a:lvl3pPr algn="l" rtl="0" eaLnBrk="1" fontAlgn="base" hangingPunct="1">
        <a:spcBef>
          <a:spcPct val="0"/>
        </a:spcBef>
        <a:spcAft>
          <a:spcPct val="0"/>
        </a:spcAft>
        <a:defRPr>
          <a:solidFill>
            <a:schemeClr val="bg1"/>
          </a:solidFill>
          <a:latin typeface="Trebuchet MS" pitchFamily="34" charset="0"/>
          <a:ea typeface="ＭＳ Ｐゴシック" pitchFamily="-65" charset="-128"/>
          <a:cs typeface="ＭＳ Ｐゴシック" pitchFamily="-65" charset="-128"/>
        </a:defRPr>
      </a:lvl3pPr>
      <a:lvl4pPr algn="l" rtl="0" eaLnBrk="1" fontAlgn="base" hangingPunct="1">
        <a:spcBef>
          <a:spcPct val="0"/>
        </a:spcBef>
        <a:spcAft>
          <a:spcPct val="0"/>
        </a:spcAft>
        <a:defRPr>
          <a:solidFill>
            <a:schemeClr val="bg1"/>
          </a:solidFill>
          <a:latin typeface="Trebuchet MS" pitchFamily="34" charset="0"/>
          <a:ea typeface="ＭＳ Ｐゴシック" pitchFamily="-65" charset="-128"/>
          <a:cs typeface="ＭＳ Ｐゴシック" pitchFamily="-65" charset="-128"/>
        </a:defRPr>
      </a:lvl4pPr>
      <a:lvl5pPr algn="l" rtl="0" eaLnBrk="1" fontAlgn="base" hangingPunct="1">
        <a:spcBef>
          <a:spcPct val="0"/>
        </a:spcBef>
        <a:spcAft>
          <a:spcPct val="0"/>
        </a:spcAft>
        <a:defRPr>
          <a:solidFill>
            <a:schemeClr val="bg1"/>
          </a:solidFill>
          <a:latin typeface="Trebuchet MS" pitchFamily="34"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2400">
          <a:solidFill>
            <a:schemeClr val="bg1"/>
          </a:solidFill>
          <a:latin typeface="Trebuchet MS" pitchFamily="34" charset="0"/>
        </a:defRPr>
      </a:lvl6pPr>
      <a:lvl7pPr marL="914400" algn="l" rtl="0" eaLnBrk="1" fontAlgn="base" hangingPunct="1">
        <a:spcBef>
          <a:spcPct val="0"/>
        </a:spcBef>
        <a:spcAft>
          <a:spcPct val="0"/>
        </a:spcAft>
        <a:defRPr sz="2400">
          <a:solidFill>
            <a:schemeClr val="bg1"/>
          </a:solidFill>
          <a:latin typeface="Trebuchet MS" pitchFamily="34" charset="0"/>
        </a:defRPr>
      </a:lvl7pPr>
      <a:lvl8pPr marL="1371600" algn="l" rtl="0" eaLnBrk="1" fontAlgn="base" hangingPunct="1">
        <a:spcBef>
          <a:spcPct val="0"/>
        </a:spcBef>
        <a:spcAft>
          <a:spcPct val="0"/>
        </a:spcAft>
        <a:defRPr sz="2400">
          <a:solidFill>
            <a:schemeClr val="bg1"/>
          </a:solidFill>
          <a:latin typeface="Trebuchet MS" pitchFamily="34" charset="0"/>
        </a:defRPr>
      </a:lvl8pPr>
      <a:lvl9pPr marL="1828800" algn="l" rtl="0" eaLnBrk="1" fontAlgn="base" hangingPunct="1">
        <a:spcBef>
          <a:spcPct val="0"/>
        </a:spcBef>
        <a:spcAft>
          <a:spcPct val="0"/>
        </a:spcAft>
        <a:defRPr sz="2400">
          <a:solidFill>
            <a:schemeClr val="bg1"/>
          </a:solidFill>
          <a:latin typeface="Trebuchet MS"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7"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7"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7"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7"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31640" y="4437112"/>
            <a:ext cx="6400800" cy="1752600"/>
          </a:xfrm>
        </p:spPr>
        <p:txBody>
          <a:bodyPr/>
          <a:lstStyle/>
          <a:p>
            <a:r>
              <a:rPr lang="es-MX" b="1" dirty="0" smtClean="0"/>
              <a:t>Reunión de CDR</a:t>
            </a:r>
          </a:p>
          <a:p>
            <a:r>
              <a:rPr lang="es-MX" b="1" smtClean="0"/>
              <a:t>31 </a:t>
            </a:r>
            <a:r>
              <a:rPr lang="es-MX" b="1" dirty="0" smtClean="0"/>
              <a:t>Enero 2012</a:t>
            </a:r>
            <a:endParaRPr lang="es-MX" b="1" dirty="0"/>
          </a:p>
        </p:txBody>
      </p:sp>
      <p:sp>
        <p:nvSpPr>
          <p:cNvPr id="2" name="1 Título"/>
          <p:cNvSpPr>
            <a:spLocks noGrp="1"/>
          </p:cNvSpPr>
          <p:nvPr>
            <p:ph type="ctrTitle"/>
          </p:nvPr>
        </p:nvSpPr>
        <p:spPr>
          <a:xfrm>
            <a:off x="685800" y="1772816"/>
            <a:ext cx="7772400" cy="2800767"/>
          </a:xfr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defTabSz="457200"/>
            <a:r>
              <a:rPr lang="es-MX"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ＭＳ Ｐゴシック" charset="0"/>
                <a:cs typeface="ＭＳ Ｐゴシック" charset="0"/>
              </a:rPr>
              <a:t>Centro de operación de videoconferencias de CUDI</a:t>
            </a:r>
            <a:br>
              <a:rPr lang="es-MX"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ＭＳ Ｐゴシック" charset="0"/>
                <a:cs typeface="ＭＳ Ｐゴシック" charset="0"/>
              </a:rPr>
            </a:br>
            <a:r>
              <a:rPr lang="es-MX" sz="4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ＭＳ Ｐゴシック" charset="0"/>
                <a:cs typeface="ＭＳ Ｐゴシック" charset="0"/>
              </a:rPr>
              <a:t>vnoc</a:t>
            </a:r>
            <a:endParaRPr lang="es-MX"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charset="0"/>
              <a:ea typeface="ＭＳ Ｐゴシック" charset="0"/>
              <a:cs typeface="ＭＳ Ｐゴシック"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400" b="1" dirty="0" smtClean="0"/>
              <a:t>Propuesta de </a:t>
            </a:r>
            <a:r>
              <a:rPr lang="es-MX" sz="2400" b="1" dirty="0" err="1" smtClean="0"/>
              <a:t>Polycom</a:t>
            </a:r>
            <a:endParaRPr lang="es-MX" sz="2400" b="1" dirty="0"/>
          </a:p>
        </p:txBody>
      </p:sp>
      <p:pic>
        <p:nvPicPr>
          <p:cNvPr id="1027" name="Picture 3"/>
          <p:cNvPicPr>
            <a:picLocks noChangeAspect="1" noChangeArrowheads="1"/>
          </p:cNvPicPr>
          <p:nvPr/>
        </p:nvPicPr>
        <p:blipFill>
          <a:blip r:embed="rId2" cstate="print"/>
          <a:srcRect/>
          <a:stretch>
            <a:fillRect/>
          </a:stretch>
        </p:blipFill>
        <p:spPr bwMode="auto">
          <a:xfrm>
            <a:off x="183004" y="1628800"/>
            <a:ext cx="8781484" cy="338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400" b="1" dirty="0" smtClean="0"/>
              <a:t>Propuesta de </a:t>
            </a:r>
            <a:r>
              <a:rPr lang="es-MX" sz="2400" b="1" dirty="0" err="1" smtClean="0"/>
              <a:t>Radvision</a:t>
            </a:r>
            <a:endParaRPr lang="es-MX" sz="2400" b="1" dirty="0"/>
          </a:p>
        </p:txBody>
      </p:sp>
      <p:pic>
        <p:nvPicPr>
          <p:cNvPr id="1026" name="Picture 2"/>
          <p:cNvPicPr>
            <a:picLocks noChangeAspect="1" noChangeArrowheads="1"/>
          </p:cNvPicPr>
          <p:nvPr/>
        </p:nvPicPr>
        <p:blipFill>
          <a:blip r:embed="rId2" cstate="print"/>
          <a:srcRect/>
          <a:stretch>
            <a:fillRect/>
          </a:stretch>
        </p:blipFill>
        <p:spPr bwMode="auto">
          <a:xfrm>
            <a:off x="827584" y="1201291"/>
            <a:ext cx="7128792" cy="503602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400" b="1" dirty="0" smtClean="0"/>
              <a:t>Propuesta de Cisco</a:t>
            </a:r>
            <a:endParaRPr lang="es-MX" sz="2400" b="1" dirty="0"/>
          </a:p>
        </p:txBody>
      </p:sp>
      <p:pic>
        <p:nvPicPr>
          <p:cNvPr id="2050" name="Picture 2"/>
          <p:cNvPicPr>
            <a:picLocks noChangeAspect="1" noChangeArrowheads="1"/>
          </p:cNvPicPr>
          <p:nvPr/>
        </p:nvPicPr>
        <p:blipFill>
          <a:blip r:embed="rId2" cstate="print"/>
          <a:srcRect/>
          <a:stretch>
            <a:fillRect/>
          </a:stretch>
        </p:blipFill>
        <p:spPr bwMode="auto">
          <a:xfrm>
            <a:off x="2411760" y="1503720"/>
            <a:ext cx="4680520" cy="41783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400" b="1" dirty="0" smtClean="0"/>
              <a:t>Cuadro Comparativo</a:t>
            </a:r>
            <a:endParaRPr lang="es-MX" sz="2400" b="1" dirty="0"/>
          </a:p>
        </p:txBody>
      </p:sp>
      <p:pic>
        <p:nvPicPr>
          <p:cNvPr id="3075" name="Picture 3"/>
          <p:cNvPicPr>
            <a:picLocks noChangeAspect="1" noChangeArrowheads="1"/>
          </p:cNvPicPr>
          <p:nvPr/>
        </p:nvPicPr>
        <p:blipFill>
          <a:blip r:embed="rId2" cstate="print"/>
          <a:srcRect/>
          <a:stretch>
            <a:fillRect/>
          </a:stretch>
        </p:blipFill>
        <p:spPr bwMode="auto">
          <a:xfrm>
            <a:off x="323528" y="2420888"/>
            <a:ext cx="7455145" cy="20011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400" b="1" dirty="0" smtClean="0"/>
              <a:t>Cuota de Infraestructura</a:t>
            </a:r>
            <a:endParaRPr lang="es-MX" sz="2400" b="1" dirty="0"/>
          </a:p>
        </p:txBody>
      </p:sp>
      <p:sp>
        <p:nvSpPr>
          <p:cNvPr id="4" name="3 Marcador de contenido"/>
          <p:cNvSpPr>
            <a:spLocks noGrp="1"/>
          </p:cNvSpPr>
          <p:nvPr>
            <p:ph idx="1"/>
          </p:nvPr>
        </p:nvSpPr>
        <p:spPr>
          <a:xfrm>
            <a:off x="457200" y="1340768"/>
            <a:ext cx="8229600" cy="4525963"/>
          </a:xfrm>
        </p:spPr>
        <p:txBody>
          <a:bodyPr/>
          <a:lstStyle/>
          <a:p>
            <a:r>
              <a:rPr lang="es-ES_tradnl" sz="2000" dirty="0" smtClean="0"/>
              <a:t>Se han recibido ofertas de empresas fabricantes de equipos, que han solicitado convertirse en Asociados Institucionales de CUDI, aportando los $300,000 dólares requeridos como parte de un equipo. </a:t>
            </a:r>
            <a:endParaRPr lang="es-MX" sz="2000" dirty="0" smtClean="0"/>
          </a:p>
          <a:p>
            <a:r>
              <a:rPr lang="es-ES_tradnl" sz="2000" dirty="0" smtClean="0"/>
              <a:t>Los equipo a adquirir tiene 30 puertos de alta definición convertibles a 120 puertos de definición estándar. </a:t>
            </a:r>
            <a:endParaRPr lang="es-MX" sz="2000" dirty="0" smtClean="0"/>
          </a:p>
          <a:p>
            <a:r>
              <a:rPr lang="es-ES_tradnl" sz="2000" dirty="0" smtClean="0"/>
              <a:t>Dado que el valor del equipo es $539,000, en la reunión de planeación de Valle de Bravo se propuso que el complemento ($239,000 dólares), se obtuviera mediante una cuota de infraestructura pagadera por instituciones que quisieran adquirir una parte proporcional del MCU que les sería asignada de forma garantizada. Las instituciones  que adquirieran puertos garantizados tendrían preferencia para utilizar al menos un puerto adicional por cada puerto dedicado que adquieran.</a:t>
            </a:r>
            <a:endParaRPr lang="es-MX" sz="2000" dirty="0" smtClean="0"/>
          </a:p>
          <a:p>
            <a:endParaRPr lang="es-MX" sz="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400" b="1" dirty="0" smtClean="0"/>
              <a:t>Cuota de Infraestructura – Cont.</a:t>
            </a:r>
            <a:endParaRPr lang="es-MX" sz="2400" b="1" dirty="0"/>
          </a:p>
        </p:txBody>
      </p:sp>
      <p:sp>
        <p:nvSpPr>
          <p:cNvPr id="4" name="3 Marcador de contenido"/>
          <p:cNvSpPr>
            <a:spLocks noGrp="1"/>
          </p:cNvSpPr>
          <p:nvPr>
            <p:ph idx="1"/>
          </p:nvPr>
        </p:nvSpPr>
        <p:spPr>
          <a:xfrm>
            <a:off x="457200" y="1196752"/>
            <a:ext cx="8229600" cy="4896544"/>
          </a:xfrm>
        </p:spPr>
        <p:txBody>
          <a:bodyPr/>
          <a:lstStyle/>
          <a:p>
            <a:r>
              <a:rPr lang="es-ES_tradnl" sz="2000" dirty="0" smtClean="0"/>
              <a:t>La cuota propuesta correspondería a:</a:t>
            </a:r>
            <a:endParaRPr lang="es-MX" sz="2000" dirty="0" smtClean="0"/>
          </a:p>
          <a:p>
            <a:pPr lvl="0"/>
            <a:r>
              <a:rPr lang="es-ES_tradnl" sz="2000" dirty="0" smtClean="0"/>
              <a:t>Un puerto de alta definición ( convertible en 4 puertos de definición estándar) y cuatro sesiones de </a:t>
            </a:r>
            <a:r>
              <a:rPr lang="es-ES_tradnl" sz="2000" dirty="0" err="1" smtClean="0"/>
              <a:t>streaming</a:t>
            </a:r>
            <a:r>
              <a:rPr lang="es-ES_tradnl" sz="2000" dirty="0" smtClean="0"/>
              <a:t>.</a:t>
            </a:r>
            <a:endParaRPr lang="es-MX" sz="2000" dirty="0" smtClean="0"/>
          </a:p>
          <a:p>
            <a:r>
              <a:rPr lang="es-ES_tradnl" sz="2000" dirty="0" smtClean="0"/>
              <a:t>La cuota resultante sería de $6,500 dólares por año por puerto de alta definición por tres años, incluyendo mantenimiento.</a:t>
            </a:r>
            <a:endParaRPr lang="es-MX" sz="2000" dirty="0" smtClean="0"/>
          </a:p>
          <a:p>
            <a:r>
              <a:rPr lang="es-ES_tradnl" sz="2000" dirty="0" smtClean="0"/>
              <a:t>Se tiene el compromiso en principio de miembros de CUDI de solicitar 15 puertos garantizados a cambio de esta cuota.</a:t>
            </a:r>
            <a:endParaRPr lang="es-MX" sz="2000" dirty="0" smtClean="0"/>
          </a:p>
          <a:p>
            <a:r>
              <a:rPr lang="es-ES_tradnl" sz="2000" dirty="0" smtClean="0"/>
              <a:t>Si hubiera otras instituciones que quisieran participar en el proyecto se adquiriría capacidad adicional.</a:t>
            </a:r>
            <a:endParaRPr lang="es-MX" sz="2000" dirty="0" smtClean="0"/>
          </a:p>
          <a:p>
            <a:r>
              <a:rPr lang="es-ES_tradnl" sz="2000" dirty="0" smtClean="0"/>
              <a:t>Las instituciones miembros de CUDI interesados en explorar a detalle esta posibilidad les suplicamos hacérnoslo saber a la brevedad posible.</a:t>
            </a:r>
          </a:p>
          <a:p>
            <a:endParaRPr lang="es-ES_tradnl" sz="2000" dirty="0" smtClean="0"/>
          </a:p>
          <a:p>
            <a:r>
              <a:rPr lang="es-ES_tradnl" sz="2000" b="1" dirty="0" smtClean="0">
                <a:solidFill>
                  <a:srgbClr val="FF0000"/>
                </a:solidFill>
              </a:rPr>
              <a:t>Posibilidad de dar un equipo terminal de HD a los primeros 30 puertos que se adquieran. (Costo equipo HD 10,000USD)</a:t>
            </a:r>
          </a:p>
          <a:p>
            <a:endParaRPr lang="es-MX" sz="2000" b="1" dirty="0" smtClean="0">
              <a:solidFill>
                <a:srgbClr val="FF0000"/>
              </a:solidFill>
            </a:endParaRPr>
          </a:p>
          <a:p>
            <a:endParaRPr lang="es-MX" sz="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413792"/>
            <a:ext cx="8229600" cy="1143000"/>
          </a:xfrm>
        </p:spPr>
        <p:txBody>
          <a:bodyPr/>
          <a:lstStyle/>
          <a:p>
            <a:r>
              <a:rPr lang="es-MX" sz="2400" b="1" dirty="0" smtClean="0"/>
              <a:t>Costo total comercial de un puerto de HD</a:t>
            </a:r>
            <a:endParaRPr lang="es-MX" sz="2400" b="1" dirty="0"/>
          </a:p>
        </p:txBody>
      </p:sp>
      <p:pic>
        <p:nvPicPr>
          <p:cNvPr id="1026" name="Picture 2"/>
          <p:cNvPicPr>
            <a:picLocks noChangeAspect="1" noChangeArrowheads="1"/>
          </p:cNvPicPr>
          <p:nvPr/>
        </p:nvPicPr>
        <p:blipFill>
          <a:blip r:embed="rId2" cstate="print"/>
          <a:srcRect/>
          <a:stretch>
            <a:fillRect/>
          </a:stretch>
        </p:blipFill>
        <p:spPr bwMode="auto">
          <a:xfrm>
            <a:off x="180975" y="1412776"/>
            <a:ext cx="8782050" cy="2016423"/>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323528" y="3789040"/>
            <a:ext cx="8679424" cy="2232248"/>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sz="3200" b="1" dirty="0" smtClean="0"/>
              <a:t>VNOC-CUDI</a:t>
            </a:r>
            <a:endParaRPr lang="es-MX" sz="3200" b="1" dirty="0"/>
          </a:p>
        </p:txBody>
      </p:sp>
      <p:sp>
        <p:nvSpPr>
          <p:cNvPr id="5" name="4 Marcador de contenido"/>
          <p:cNvSpPr>
            <a:spLocks noGrp="1"/>
          </p:cNvSpPr>
          <p:nvPr>
            <p:ph idx="1"/>
          </p:nvPr>
        </p:nvSpPr>
        <p:spPr/>
        <p:txBody>
          <a:bodyPr/>
          <a:lstStyle/>
          <a:p>
            <a:pPr>
              <a:buNone/>
            </a:pPr>
            <a:r>
              <a:rPr lang="es-MX" dirty="0" smtClean="0"/>
              <a:t>La Corporación Universitaria para el desarrollo de Internet (por sus siglas CUDI) actualmente tiene una red de videoconferencia entre sus miembros. La red de videoconferencia está basada en el protocolo IP y utiliza la infraestructura de la red nacional de educación e investigación y las redes de las instituciones miembros de CUDI</a:t>
            </a:r>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b="1" dirty="0" smtClean="0"/>
              <a:t>MCU-CUDI</a:t>
            </a:r>
            <a:endParaRPr lang="es-MX" sz="3200" b="1" dirty="0"/>
          </a:p>
        </p:txBody>
      </p:sp>
      <p:sp>
        <p:nvSpPr>
          <p:cNvPr id="3" name="2 Marcador de contenido"/>
          <p:cNvSpPr>
            <a:spLocks noGrp="1"/>
          </p:cNvSpPr>
          <p:nvPr>
            <p:ph idx="1"/>
          </p:nvPr>
        </p:nvSpPr>
        <p:spPr/>
        <p:txBody>
          <a:bodyPr/>
          <a:lstStyle/>
          <a:p>
            <a:pPr>
              <a:buNone/>
            </a:pPr>
            <a:r>
              <a:rPr lang="es-MX" dirty="0" smtClean="0"/>
              <a:t>Esta red actualmente cuenta ya con un MCU principal marca </a:t>
            </a:r>
            <a:r>
              <a:rPr lang="es-MX" dirty="0" err="1" smtClean="0"/>
              <a:t>Tandberg</a:t>
            </a:r>
            <a:r>
              <a:rPr lang="es-MX" dirty="0" smtClean="0"/>
              <a:t>, con el que se realizan diariamente videoconferencias entre los miembros. Adicionalmente muchas de las universidades cuentan también con </a:t>
            </a:r>
            <a:r>
              <a:rPr lang="es-MX" dirty="0" err="1" smtClean="0"/>
              <a:t>MCUs</a:t>
            </a:r>
            <a:r>
              <a:rPr lang="es-MX" dirty="0" smtClean="0"/>
              <a:t>, Gatekeepers, </a:t>
            </a:r>
            <a:r>
              <a:rPr lang="es-MX" dirty="0" err="1" smtClean="0"/>
              <a:t>Gateways</a:t>
            </a:r>
            <a:r>
              <a:rPr lang="es-MX" dirty="0" smtClean="0"/>
              <a:t>, Video-</a:t>
            </a:r>
            <a:r>
              <a:rPr lang="es-MX" dirty="0" err="1" smtClean="0"/>
              <a:t>Recorders</a:t>
            </a:r>
            <a:r>
              <a:rPr lang="es-MX" dirty="0" smtClean="0"/>
              <a:t>, </a:t>
            </a:r>
            <a:r>
              <a:rPr lang="es-MX" dirty="0" err="1" smtClean="0"/>
              <a:t>Videostreaming</a:t>
            </a:r>
            <a:r>
              <a:rPr lang="es-MX" dirty="0" smtClean="0"/>
              <a:t>-Servers y equipos terminales de diversas marcas. De entre las marcas más comúnmente encontradas se encuentran  </a:t>
            </a:r>
            <a:r>
              <a:rPr lang="es-MX" dirty="0" err="1" smtClean="0"/>
              <a:t>Tandberg</a:t>
            </a:r>
            <a:r>
              <a:rPr lang="es-MX" dirty="0" smtClean="0"/>
              <a:t>, Sony, </a:t>
            </a:r>
            <a:r>
              <a:rPr lang="es-MX" dirty="0" err="1" smtClean="0"/>
              <a:t>Polycom</a:t>
            </a:r>
            <a:r>
              <a:rPr lang="es-MX" dirty="0" smtClean="0"/>
              <a:t>, etc.</a:t>
            </a:r>
          </a:p>
          <a:p>
            <a:pPr>
              <a:buNone/>
            </a:pPr>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400" b="1" dirty="0" smtClean="0"/>
              <a:t>Problemática en la red de videoconferencia</a:t>
            </a:r>
            <a:endParaRPr lang="es-MX" sz="2400" b="1" dirty="0"/>
          </a:p>
        </p:txBody>
      </p:sp>
      <p:sp>
        <p:nvSpPr>
          <p:cNvPr id="3" name="2 Marcador de contenido"/>
          <p:cNvSpPr>
            <a:spLocks noGrp="1"/>
          </p:cNvSpPr>
          <p:nvPr>
            <p:ph idx="1"/>
          </p:nvPr>
        </p:nvSpPr>
        <p:spPr/>
        <p:txBody>
          <a:bodyPr/>
          <a:lstStyle/>
          <a:p>
            <a:pPr>
              <a:buNone/>
            </a:pPr>
            <a:r>
              <a:rPr lang="es-MX" dirty="0" smtClean="0"/>
              <a:t>Debido al crecimiento en el número de videoconferencias que los miembros de CUDI realizan y solicitud de nuevas funcionalidades, el consejo directivo de CUDI ha solicitado se fortalezca la red de videoconferencia de CUDI.</a:t>
            </a:r>
          </a:p>
          <a:p>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Comisión técnica de la red de videoconferencia</a:t>
            </a:r>
            <a:endParaRPr lang="es-MX" dirty="0"/>
          </a:p>
        </p:txBody>
      </p:sp>
      <p:sp>
        <p:nvSpPr>
          <p:cNvPr id="3" name="2 Marcador de contenido"/>
          <p:cNvSpPr>
            <a:spLocks noGrp="1"/>
          </p:cNvSpPr>
          <p:nvPr>
            <p:ph idx="1"/>
          </p:nvPr>
        </p:nvSpPr>
        <p:spPr>
          <a:xfrm>
            <a:off x="457200" y="1600200"/>
            <a:ext cx="8229600" cy="5257800"/>
          </a:xfrm>
        </p:spPr>
        <p:txBody>
          <a:bodyPr/>
          <a:lstStyle/>
          <a:p>
            <a:r>
              <a:rPr lang="es-MX" dirty="0" smtClean="0"/>
              <a:t>Se creo una comisión técnica para solucionar el requerimiento solicitado por el consejo.</a:t>
            </a:r>
          </a:p>
          <a:p>
            <a:r>
              <a:rPr lang="es-MX" dirty="0" smtClean="0"/>
              <a:t>La comisión se integro con miembros de:</a:t>
            </a:r>
          </a:p>
          <a:p>
            <a:pPr lvl="1"/>
            <a:r>
              <a:rPr lang="es-MX" sz="2400" dirty="0" smtClean="0"/>
              <a:t>UNAM(VNOC)</a:t>
            </a:r>
          </a:p>
          <a:p>
            <a:pPr lvl="1"/>
            <a:r>
              <a:rPr lang="es-MX" sz="2400" dirty="0" smtClean="0"/>
              <a:t>UAJC</a:t>
            </a:r>
          </a:p>
          <a:p>
            <a:pPr lvl="1"/>
            <a:r>
              <a:rPr lang="es-MX" sz="2400" dirty="0" smtClean="0"/>
              <a:t>CICESE</a:t>
            </a:r>
          </a:p>
          <a:p>
            <a:pPr lvl="1"/>
            <a:r>
              <a:rPr lang="es-MX" sz="2400" dirty="0" smtClean="0"/>
              <a:t>UAM</a:t>
            </a:r>
          </a:p>
          <a:p>
            <a:pPr lvl="1"/>
            <a:r>
              <a:rPr lang="es-MX" sz="2400" dirty="0" smtClean="0"/>
              <a:t>UV</a:t>
            </a:r>
          </a:p>
          <a:p>
            <a:pPr lvl="1"/>
            <a:r>
              <a:rPr lang="es-MX" sz="2400" dirty="0" smtClean="0"/>
              <a:t>UDG</a:t>
            </a:r>
          </a:p>
          <a:p>
            <a:pPr lvl="1"/>
            <a:r>
              <a:rPr lang="es-MX" sz="2400" dirty="0" smtClean="0"/>
              <a:t>NOC-CUDI</a:t>
            </a:r>
            <a:endParaRPr lang="es-MX"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000" b="1" dirty="0" smtClean="0"/>
              <a:t>Las principales funcionalidades que deberá soportar la red de videoconferencia de CUDI son:</a:t>
            </a:r>
            <a:br>
              <a:rPr lang="es-MX" sz="2000" b="1" dirty="0" smtClean="0"/>
            </a:br>
            <a:endParaRPr lang="es-MX" sz="2000" b="1" dirty="0"/>
          </a:p>
        </p:txBody>
      </p:sp>
      <p:sp>
        <p:nvSpPr>
          <p:cNvPr id="3" name="2 Marcador de contenido"/>
          <p:cNvSpPr>
            <a:spLocks noGrp="1"/>
          </p:cNvSpPr>
          <p:nvPr>
            <p:ph idx="1"/>
          </p:nvPr>
        </p:nvSpPr>
        <p:spPr>
          <a:xfrm>
            <a:off x="457200" y="1600200"/>
            <a:ext cx="8229600" cy="5257800"/>
          </a:xfrm>
        </p:spPr>
        <p:txBody>
          <a:bodyPr numCol="2"/>
          <a:lstStyle/>
          <a:p>
            <a:pPr lvl="0"/>
            <a:r>
              <a:rPr lang="es-MX" sz="2400" dirty="0" err="1" smtClean="0"/>
              <a:t>High</a:t>
            </a:r>
            <a:r>
              <a:rPr lang="es-MX" sz="2400" dirty="0" smtClean="0"/>
              <a:t> </a:t>
            </a:r>
            <a:r>
              <a:rPr lang="es-MX" sz="2400" dirty="0" err="1" smtClean="0"/>
              <a:t>Definition</a:t>
            </a:r>
            <a:r>
              <a:rPr lang="es-MX" sz="2400" dirty="0" smtClean="0"/>
              <a:t> hasta 1080p</a:t>
            </a:r>
          </a:p>
          <a:p>
            <a:pPr lvl="0"/>
            <a:r>
              <a:rPr lang="es-MX" sz="2400" dirty="0" smtClean="0"/>
              <a:t>Conexión a protocolos estándares ( son los H.323, H.324, H.329 )</a:t>
            </a:r>
          </a:p>
          <a:p>
            <a:pPr lvl="0"/>
            <a:r>
              <a:rPr lang="es-MX" sz="2400" dirty="0" smtClean="0"/>
              <a:t>Capacidad de crecimiento</a:t>
            </a:r>
          </a:p>
          <a:p>
            <a:pPr lvl="0"/>
            <a:r>
              <a:rPr lang="es-MX" sz="2400" dirty="0" smtClean="0"/>
              <a:t>Conectividad con </a:t>
            </a:r>
            <a:r>
              <a:rPr lang="es-MX" sz="2400" dirty="0" err="1" smtClean="0"/>
              <a:t>TelePresencia</a:t>
            </a:r>
            <a:r>
              <a:rPr lang="es-MX" sz="2400" dirty="0" smtClean="0"/>
              <a:t>  (opcional)</a:t>
            </a:r>
          </a:p>
          <a:p>
            <a:pPr lvl="0"/>
            <a:r>
              <a:rPr lang="es-MX" sz="2400" dirty="0" err="1" smtClean="0"/>
              <a:t>Cascadeo</a:t>
            </a:r>
            <a:endParaRPr lang="es-MX" sz="2400" dirty="0" smtClean="0"/>
          </a:p>
          <a:p>
            <a:pPr lvl="0"/>
            <a:r>
              <a:rPr lang="es-MX" sz="2400" dirty="0" err="1" smtClean="0"/>
              <a:t>Layout</a:t>
            </a:r>
            <a:r>
              <a:rPr lang="es-MX" sz="2400" dirty="0" smtClean="0"/>
              <a:t> por participante</a:t>
            </a:r>
          </a:p>
          <a:p>
            <a:pPr lvl="0"/>
            <a:r>
              <a:rPr lang="es-MX" sz="2400" dirty="0" smtClean="0"/>
              <a:t>Indicadores dentro de la pantalla</a:t>
            </a:r>
          </a:p>
          <a:p>
            <a:pPr lvl="0"/>
            <a:r>
              <a:rPr lang="es-MX" sz="2400" dirty="0" err="1" smtClean="0"/>
              <a:t>Streaming</a:t>
            </a:r>
            <a:r>
              <a:rPr lang="es-MX" sz="2400" dirty="0" smtClean="0"/>
              <a:t> por </a:t>
            </a:r>
            <a:r>
              <a:rPr lang="es-MX" sz="2400" dirty="0" err="1" smtClean="0"/>
              <a:t>sesion</a:t>
            </a:r>
            <a:r>
              <a:rPr lang="es-MX" sz="2400" dirty="0" smtClean="0"/>
              <a:t> active</a:t>
            </a:r>
          </a:p>
          <a:p>
            <a:pPr lvl="0"/>
            <a:r>
              <a:rPr lang="es-MX" sz="2400" dirty="0" smtClean="0"/>
              <a:t>Grabación por sesiones</a:t>
            </a:r>
          </a:p>
          <a:p>
            <a:pPr lvl="0"/>
            <a:r>
              <a:rPr lang="es-MX" sz="2400" dirty="0" err="1" smtClean="0"/>
              <a:t>Webconferencia</a:t>
            </a:r>
            <a:r>
              <a:rPr lang="es-MX" sz="2400" dirty="0" smtClean="0"/>
              <a:t> es decir videoconferencia por escritorio</a:t>
            </a:r>
          </a:p>
          <a:p>
            <a:pPr lvl="0"/>
            <a:r>
              <a:rPr lang="es-MX" sz="2400" dirty="0" smtClean="0"/>
              <a:t>Gatekeeper</a:t>
            </a:r>
          </a:p>
          <a:p>
            <a:pPr lvl="0"/>
            <a:r>
              <a:rPr lang="es-MX" sz="2400" dirty="0" smtClean="0"/>
              <a:t>Integración de SIP</a:t>
            </a:r>
          </a:p>
          <a:p>
            <a:pPr lvl="0"/>
            <a:r>
              <a:rPr lang="es-MX" sz="2400" dirty="0" smtClean="0"/>
              <a:t>Aproximadamente de 40 a 120 puertos</a:t>
            </a:r>
          </a:p>
          <a:p>
            <a:pPr lvl="0"/>
            <a:r>
              <a:rPr lang="es-MX" sz="2400" dirty="0" smtClean="0"/>
              <a:t>Generación de reportes</a:t>
            </a:r>
          </a:p>
          <a:p>
            <a:pPr lvl="0"/>
            <a:r>
              <a:rPr lang="es-MX" sz="2400" dirty="0" smtClean="0"/>
              <a:t>Bitácoras de eventos</a:t>
            </a:r>
          </a:p>
          <a:p>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800" b="1" dirty="0" smtClean="0"/>
              <a:t>Propuesta de MCU</a:t>
            </a:r>
            <a:endParaRPr lang="es-MX" sz="2800" b="1" dirty="0"/>
          </a:p>
        </p:txBody>
      </p:sp>
      <p:sp>
        <p:nvSpPr>
          <p:cNvPr id="3" name="2 Marcador de contenido"/>
          <p:cNvSpPr>
            <a:spLocks noGrp="1"/>
          </p:cNvSpPr>
          <p:nvPr>
            <p:ph idx="1"/>
          </p:nvPr>
        </p:nvSpPr>
        <p:spPr>
          <a:xfrm>
            <a:off x="457200" y="1600200"/>
            <a:ext cx="8229600" cy="4709120"/>
          </a:xfrm>
        </p:spPr>
        <p:txBody>
          <a:bodyPr/>
          <a:lstStyle/>
          <a:p>
            <a:r>
              <a:rPr lang="es-MX" dirty="0" smtClean="0"/>
              <a:t>Se recibió una propuesta de parte de las compañías Cisco, </a:t>
            </a:r>
            <a:r>
              <a:rPr lang="es-MX" dirty="0" err="1" smtClean="0"/>
              <a:t>Polycom</a:t>
            </a:r>
            <a:r>
              <a:rPr lang="es-MX" dirty="0" smtClean="0"/>
              <a:t>, y </a:t>
            </a:r>
            <a:r>
              <a:rPr lang="es-MX" dirty="0" err="1" smtClean="0"/>
              <a:t>radvision</a:t>
            </a:r>
            <a:r>
              <a:rPr lang="es-MX" dirty="0" smtClean="0"/>
              <a:t>.</a:t>
            </a:r>
          </a:p>
          <a:p>
            <a:r>
              <a:rPr lang="es-MX" dirty="0" smtClean="0"/>
              <a:t>Las  propuesta técnicas de todos los fabricantes satisfacen los requerimientos solicitados</a:t>
            </a:r>
          </a:p>
          <a:p>
            <a:r>
              <a:rPr lang="es-MX" dirty="0" smtClean="0"/>
              <a:t>Las propuestas económicas de todos los fabricantes excedía al menos 5 veces el presupuesto que se definió para la actualización</a:t>
            </a:r>
          </a:p>
          <a:p>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400" b="1" dirty="0" smtClean="0"/>
              <a:t>Propuestas para la adquisición de MCU</a:t>
            </a:r>
            <a:endParaRPr lang="es-MX" sz="2400" b="1" dirty="0"/>
          </a:p>
        </p:txBody>
      </p:sp>
      <p:sp>
        <p:nvSpPr>
          <p:cNvPr id="3" name="2 Marcador de contenido"/>
          <p:cNvSpPr>
            <a:spLocks noGrp="1"/>
          </p:cNvSpPr>
          <p:nvPr>
            <p:ph idx="1"/>
          </p:nvPr>
        </p:nvSpPr>
        <p:spPr/>
        <p:txBody>
          <a:bodyPr/>
          <a:lstStyle/>
          <a:p>
            <a:r>
              <a:rPr lang="es-MX" dirty="0" smtClean="0"/>
              <a:t>Se hablo nuevamente con los fabricantes para encontrar algún mecanismo para la adquisición de la solución de videoconferencia.</a:t>
            </a:r>
          </a:p>
          <a:p>
            <a:pPr lvl="1"/>
            <a:r>
              <a:rPr lang="es-MX" dirty="0" smtClean="0"/>
              <a:t>Se solicitud hacer un descuento especial</a:t>
            </a:r>
          </a:p>
          <a:p>
            <a:pPr lvl="1"/>
            <a:r>
              <a:rPr lang="es-MX" dirty="0" smtClean="0"/>
              <a:t>Algún mecanismo de financiamiento</a:t>
            </a:r>
          </a:p>
          <a:p>
            <a:pPr lvl="1"/>
            <a:r>
              <a:rPr lang="es-MX" dirty="0" smtClean="0"/>
              <a:t>Donación a CUDI (pago de una membrecía de asociación)</a:t>
            </a:r>
          </a:p>
          <a:p>
            <a:pPr lvl="1"/>
            <a:r>
              <a:rPr lang="es-MX" dirty="0" smtClean="0"/>
              <a:t>Buscar un socio para la adquisición</a:t>
            </a:r>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400" b="1" dirty="0" smtClean="0"/>
              <a:t>Propuestas para la adquisición de MCU- Cont.</a:t>
            </a:r>
            <a:endParaRPr lang="es-MX" sz="2400" b="1" dirty="0"/>
          </a:p>
        </p:txBody>
      </p:sp>
      <p:sp>
        <p:nvSpPr>
          <p:cNvPr id="3" name="2 Marcador de contenido"/>
          <p:cNvSpPr>
            <a:spLocks noGrp="1"/>
          </p:cNvSpPr>
          <p:nvPr>
            <p:ph idx="1"/>
          </p:nvPr>
        </p:nvSpPr>
        <p:spPr/>
        <p:txBody>
          <a:bodyPr/>
          <a:lstStyle/>
          <a:p>
            <a:r>
              <a:rPr lang="es-MX" dirty="0" err="1" smtClean="0"/>
              <a:t>Polycom</a:t>
            </a:r>
            <a:r>
              <a:rPr lang="es-MX" dirty="0" smtClean="0"/>
              <a:t> y </a:t>
            </a:r>
            <a:r>
              <a:rPr lang="es-MX" dirty="0" err="1" smtClean="0"/>
              <a:t>Radvision</a:t>
            </a:r>
            <a:r>
              <a:rPr lang="es-MX" dirty="0" smtClean="0"/>
              <a:t> aceptaron hacer una oferta:</a:t>
            </a:r>
          </a:p>
          <a:p>
            <a:pPr lvl="1"/>
            <a:r>
              <a:rPr lang="es-MX" dirty="0" smtClean="0"/>
              <a:t>Aceptaron hacer un descuento especial</a:t>
            </a:r>
          </a:p>
          <a:p>
            <a:pPr lvl="1"/>
            <a:r>
              <a:rPr lang="es-MX" dirty="0" smtClean="0"/>
              <a:t>Dar un mecanismo de financiamiento (solo </a:t>
            </a:r>
            <a:r>
              <a:rPr lang="es-MX" dirty="0" err="1" smtClean="0"/>
              <a:t>Polycom</a:t>
            </a:r>
            <a:r>
              <a:rPr lang="es-MX" dirty="0" smtClean="0"/>
              <a:t>)</a:t>
            </a:r>
          </a:p>
          <a:p>
            <a:pPr lvl="1"/>
            <a:r>
              <a:rPr lang="es-MX" dirty="0" smtClean="0"/>
              <a:t>Donación a CUDI (Pago en especie)</a:t>
            </a:r>
          </a:p>
          <a:p>
            <a:pPr lvl="1"/>
            <a:r>
              <a:rPr lang="es-MX" dirty="0" smtClean="0"/>
              <a:t>Socios para las adquisiciones (UNAM y </a:t>
            </a:r>
            <a:r>
              <a:rPr lang="es-MX" dirty="0" err="1" smtClean="0"/>
              <a:t>UdG</a:t>
            </a:r>
            <a:r>
              <a:rPr lang="es-MX" dirty="0" smtClean="0"/>
              <a:t>) compartiendo los recursos de la solución.</a:t>
            </a:r>
            <a:endParaRPr lang="es-MX"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antilla CUD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nchor="ctr">
        <a:normAutofit/>
      </a:bodyPr>
      <a:lstStyle>
        <a:defPPr>
          <a:defRPr dirty="0" smtClean="0">
            <a:solidFill>
              <a:schemeClr val="bg1"/>
            </a:solidFill>
            <a:latin typeface="Trebuchet MS" pitchFamily="34" charset="0"/>
            <a:ea typeface="+mj-ea"/>
            <a:cs typeface="+mj-cs"/>
          </a:defRPr>
        </a:defPPr>
      </a:lstStyle>
    </a:tx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3121</TotalTime>
  <Words>729</Words>
  <Application>Microsoft Office PowerPoint</Application>
  <PresentationFormat>Presentación en pantalla (4:3)</PresentationFormat>
  <Paragraphs>69</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Plantilla CUDI</vt:lpstr>
      <vt:lpstr>Centro de operación de videoconferencias de CUDI vnoc</vt:lpstr>
      <vt:lpstr>VNOC-CUDI</vt:lpstr>
      <vt:lpstr>MCU-CUDI</vt:lpstr>
      <vt:lpstr>Problemática en la red de videoconferencia</vt:lpstr>
      <vt:lpstr>Comisión técnica de la red de videoconferencia</vt:lpstr>
      <vt:lpstr>Las principales funcionalidades que deberá soportar la red de videoconferencia de CUDI son: </vt:lpstr>
      <vt:lpstr>Propuesta de MCU</vt:lpstr>
      <vt:lpstr>Propuestas para la adquisición de MCU</vt:lpstr>
      <vt:lpstr>Propuestas para la adquisición de MCU- Cont.</vt:lpstr>
      <vt:lpstr>Propuesta de Polycom</vt:lpstr>
      <vt:lpstr>Propuesta de Radvision</vt:lpstr>
      <vt:lpstr>Propuesta de Cisco</vt:lpstr>
      <vt:lpstr>Cuadro Comparativo</vt:lpstr>
      <vt:lpstr>Cuota de Infraestructura</vt:lpstr>
      <vt:lpstr>Cuota de Infraestructura – Cont.</vt:lpstr>
      <vt:lpstr>Costo total comercial de un puerto de HD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Otras Infraestructuras</dc:title>
  <dc:creator>Hans</dc:creator>
  <cp:lastModifiedBy>Martha</cp:lastModifiedBy>
  <cp:revision>42</cp:revision>
  <dcterms:created xsi:type="dcterms:W3CDTF">2011-08-18T22:16:22Z</dcterms:created>
  <dcterms:modified xsi:type="dcterms:W3CDTF">2012-02-01T17:36:46Z</dcterms:modified>
</cp:coreProperties>
</file>