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84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90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0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56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37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05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96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73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13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0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51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9D3E-F998-484D-AE8A-7DE54FED584E}" type="datetimeFigureOut">
              <a:rPr lang="es-ES" smtClean="0"/>
              <a:pPr/>
              <a:t>30/01/14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C438-7CD9-9544-A956-7F562D9AF525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99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PROYECTO DE </a:t>
            </a:r>
            <a:br>
              <a:rPr lang="pt-BR" dirty="0"/>
            </a:br>
            <a:r>
              <a:rPr lang="pt-BR" dirty="0"/>
              <a:t>CONECTIVIDAD UNIVERSITARIA</a:t>
            </a:r>
            <a:br>
              <a:rPr lang="pt-BR" dirty="0"/>
            </a:br>
            <a:r>
              <a:rPr lang="pt-BR" dirty="0"/>
              <a:t>A LA RED NIBA DEL</a:t>
            </a:r>
            <a:br>
              <a:rPr lang="pt-BR" dirty="0"/>
            </a:br>
            <a:r>
              <a:rPr lang="pt-BR" dirty="0"/>
              <a:t> GOBIERNO MEXICANO</a:t>
            </a:r>
            <a:br>
              <a:rPr lang="pt-BR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Diagrama de Vlans Acceso-</a:t>
            </a:r>
            <a:r>
              <a:rPr lang="es-ES" dirty="0" smtClean="0"/>
              <a:t>Backbone</a:t>
            </a:r>
          </a:p>
          <a:p>
            <a:r>
              <a:rPr lang="es-ES" dirty="0" smtClean="0"/>
              <a:t>CUDI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223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>
            <a:stCxn id="61" idx="3"/>
          </p:cNvCxnSpPr>
          <p:nvPr/>
        </p:nvCxnSpPr>
        <p:spPr>
          <a:xfrm flipH="1">
            <a:off x="3686038" y="5764420"/>
            <a:ext cx="1337340" cy="167486"/>
          </a:xfrm>
          <a:prstGeom prst="line">
            <a:avLst/>
          </a:prstGeom>
          <a:ln w="1524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endCxn id="61" idx="1"/>
          </p:cNvCxnSpPr>
          <p:nvPr/>
        </p:nvCxnSpPr>
        <p:spPr>
          <a:xfrm flipH="1" flipV="1">
            <a:off x="5256678" y="5764420"/>
            <a:ext cx="1979618" cy="256868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7</a:t>
            </a:r>
            <a:r>
              <a:rPr lang="es-ES" dirty="0" smtClean="0"/>
              <a:t> CUDI </a:t>
            </a:r>
            <a:r>
              <a:rPr lang="es-ES" dirty="0" err="1" smtClean="0"/>
              <a:t>Router</a:t>
            </a:r>
            <a:r>
              <a:rPr lang="es-ES" dirty="0" smtClean="0"/>
              <a:t> y</a:t>
            </a:r>
            <a:br>
              <a:rPr lang="es-ES" dirty="0" smtClean="0"/>
            </a:br>
            <a:r>
              <a:rPr lang="es-ES" dirty="0" err="1" smtClean="0"/>
              <a:t>VLANs</a:t>
            </a:r>
            <a:r>
              <a:rPr lang="es-ES" dirty="0" smtClean="0"/>
              <a:t> </a:t>
            </a:r>
            <a:r>
              <a:rPr lang="es-ES" dirty="0" err="1" smtClean="0"/>
              <a:t>Backbone</a:t>
            </a:r>
            <a:endParaRPr lang="es-ES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1371600" y="1524000"/>
            <a:ext cx="217946" cy="659524"/>
          </a:xfrm>
          <a:prstGeom prst="line">
            <a:avLst/>
          </a:prstGeom>
          <a:ln w="1524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>
            <a:stCxn id="30" idx="0"/>
          </p:cNvCxnSpPr>
          <p:nvPr/>
        </p:nvCxnSpPr>
        <p:spPr>
          <a:xfrm flipH="1" flipV="1">
            <a:off x="2398118" y="2422634"/>
            <a:ext cx="722936" cy="2025868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39630" y="2162502"/>
            <a:ext cx="238848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Conector recto 22"/>
          <p:cNvCxnSpPr/>
          <p:nvPr/>
        </p:nvCxnSpPr>
        <p:spPr>
          <a:xfrm flipH="1">
            <a:off x="1782024" y="2335923"/>
            <a:ext cx="482160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1371600" y="1600200"/>
            <a:ext cx="228600" cy="50712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30" idx="0"/>
          </p:cNvCxnSpPr>
          <p:nvPr/>
        </p:nvCxnSpPr>
        <p:spPr>
          <a:xfrm flipH="1" flipV="1">
            <a:off x="2409279" y="2422635"/>
            <a:ext cx="711775" cy="2025867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 flipH="1">
            <a:off x="5594628" y="3276600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Monterrey</a:t>
            </a:r>
            <a:endParaRPr lang="es-ES" sz="1400" dirty="0"/>
          </a:p>
        </p:txBody>
      </p:sp>
      <p:sp>
        <p:nvSpPr>
          <p:cNvPr id="41" name="CuadroTexto 40"/>
          <p:cNvSpPr txBox="1"/>
          <p:nvPr/>
        </p:nvSpPr>
        <p:spPr>
          <a:xfrm flipH="1">
            <a:off x="6381503" y="4876800"/>
            <a:ext cx="1162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México</a:t>
            </a:r>
            <a:endParaRPr lang="es-ES" sz="1400" dirty="0"/>
          </a:p>
        </p:txBody>
      </p:sp>
      <p:pic>
        <p:nvPicPr>
          <p:cNvPr id="7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1745" y="2133599"/>
            <a:ext cx="337066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Conector recto 27"/>
          <p:cNvCxnSpPr>
            <a:stCxn id="54" idx="1"/>
            <a:endCxn id="30" idx="0"/>
          </p:cNvCxnSpPr>
          <p:nvPr/>
        </p:nvCxnSpPr>
        <p:spPr>
          <a:xfrm flipH="1">
            <a:off x="3121054" y="3138596"/>
            <a:ext cx="2251948" cy="1309906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38" idx="1"/>
          </p:cNvCxnSpPr>
          <p:nvPr/>
        </p:nvCxnSpPr>
        <p:spPr>
          <a:xfrm flipH="1" flipV="1">
            <a:off x="3160118" y="4708634"/>
            <a:ext cx="2853559" cy="30162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01630" y="4448502"/>
            <a:ext cx="238848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Conector recto 30"/>
          <p:cNvCxnSpPr/>
          <p:nvPr/>
        </p:nvCxnSpPr>
        <p:spPr>
          <a:xfrm flipH="1">
            <a:off x="2528400" y="4365104"/>
            <a:ext cx="531432" cy="170109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2544024" y="4621923"/>
            <a:ext cx="482160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stCxn id="54" idx="1"/>
            <a:endCxn id="30" idx="3"/>
          </p:cNvCxnSpPr>
          <p:nvPr/>
        </p:nvCxnSpPr>
        <p:spPr>
          <a:xfrm flipH="1">
            <a:off x="3001630" y="3138596"/>
            <a:ext cx="2371372" cy="144780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38" idx="1"/>
          </p:cNvCxnSpPr>
          <p:nvPr/>
        </p:nvCxnSpPr>
        <p:spPr>
          <a:xfrm flipH="1" flipV="1">
            <a:off x="3171279" y="4708635"/>
            <a:ext cx="2842398" cy="3016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33745" y="4419599"/>
            <a:ext cx="337066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Conector recto 35"/>
          <p:cNvCxnSpPr>
            <a:stCxn id="54" idx="2"/>
          </p:cNvCxnSpPr>
          <p:nvPr/>
        </p:nvCxnSpPr>
        <p:spPr>
          <a:xfrm>
            <a:off x="5482200" y="3276489"/>
            <a:ext cx="555971" cy="1497834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63" idx="1"/>
            <a:endCxn id="38" idx="2"/>
          </p:cNvCxnSpPr>
          <p:nvPr/>
        </p:nvCxnSpPr>
        <p:spPr>
          <a:xfrm flipH="1" flipV="1">
            <a:off x="6122875" y="4876689"/>
            <a:ext cx="1078927" cy="1005107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77" y="4600902"/>
            <a:ext cx="218395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Conector recto 42"/>
          <p:cNvCxnSpPr>
            <a:stCxn id="38" idx="0"/>
          </p:cNvCxnSpPr>
          <p:nvPr/>
        </p:nvCxnSpPr>
        <p:spPr>
          <a:xfrm>
            <a:off x="6122875" y="4600902"/>
            <a:ext cx="541904" cy="8671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54" idx="3"/>
          </p:cNvCxnSpPr>
          <p:nvPr/>
        </p:nvCxnSpPr>
        <p:spPr>
          <a:xfrm>
            <a:off x="5591397" y="3138596"/>
            <a:ext cx="437032" cy="1483327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63" idx="1"/>
          </p:cNvCxnSpPr>
          <p:nvPr/>
        </p:nvCxnSpPr>
        <p:spPr>
          <a:xfrm flipH="1" flipV="1">
            <a:off x="6228184" y="4941168"/>
            <a:ext cx="973618" cy="94062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998" y="4571999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2" name="Conector recto 51"/>
          <p:cNvCxnSpPr>
            <a:stCxn id="72" idx="3"/>
            <a:endCxn id="54" idx="0"/>
          </p:cNvCxnSpPr>
          <p:nvPr/>
        </p:nvCxnSpPr>
        <p:spPr>
          <a:xfrm>
            <a:off x="4708072" y="1995596"/>
            <a:ext cx="774128" cy="1005106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02" y="3000702"/>
            <a:ext cx="218395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Conector recto 54"/>
          <p:cNvCxnSpPr>
            <a:stCxn id="54" idx="0"/>
          </p:cNvCxnSpPr>
          <p:nvPr/>
        </p:nvCxnSpPr>
        <p:spPr>
          <a:xfrm>
            <a:off x="5482200" y="3000702"/>
            <a:ext cx="541904" cy="8671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5643297" y="3284984"/>
            <a:ext cx="440871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stCxn id="72" idx="3"/>
            <a:endCxn id="54" idx="0"/>
          </p:cNvCxnSpPr>
          <p:nvPr/>
        </p:nvCxnSpPr>
        <p:spPr>
          <a:xfrm>
            <a:off x="4708072" y="1995596"/>
            <a:ext cx="774128" cy="100510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23" y="2971799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802" y="5743902"/>
            <a:ext cx="218395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Conector recto 63"/>
          <p:cNvCxnSpPr/>
          <p:nvPr/>
        </p:nvCxnSpPr>
        <p:spPr>
          <a:xfrm>
            <a:off x="7226295" y="5830613"/>
            <a:ext cx="626609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 flipV="1">
            <a:off x="7164288" y="5917323"/>
            <a:ext cx="674328" cy="103965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8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123" y="5714999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Conector recto 69"/>
          <p:cNvCxnSpPr/>
          <p:nvPr/>
        </p:nvCxnSpPr>
        <p:spPr>
          <a:xfrm flipH="1">
            <a:off x="5788019" y="1295400"/>
            <a:ext cx="285300" cy="723279"/>
          </a:xfrm>
          <a:prstGeom prst="line">
            <a:avLst/>
          </a:prstGeom>
          <a:ln w="1524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2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77" y="1857702"/>
            <a:ext cx="218395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Conector recto 73"/>
          <p:cNvCxnSpPr>
            <a:endCxn id="77" idx="1"/>
          </p:cNvCxnSpPr>
          <p:nvPr/>
        </p:nvCxnSpPr>
        <p:spPr>
          <a:xfrm flipV="1">
            <a:off x="4685620" y="2018679"/>
            <a:ext cx="834197" cy="1244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H="1">
            <a:off x="5815080" y="1346638"/>
            <a:ext cx="209024" cy="50712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7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817" y="1823580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CuadroTexto 77"/>
          <p:cNvSpPr txBox="1"/>
          <p:nvPr/>
        </p:nvSpPr>
        <p:spPr>
          <a:xfrm flipH="1">
            <a:off x="1219200" y="2514600"/>
            <a:ext cx="632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Bestel</a:t>
            </a:r>
            <a:endParaRPr lang="es-ES" sz="1400" dirty="0"/>
          </a:p>
        </p:txBody>
      </p:sp>
      <p:sp>
        <p:nvSpPr>
          <p:cNvPr id="79" name="CuadroTexto 78"/>
          <p:cNvSpPr txBox="1"/>
          <p:nvPr/>
        </p:nvSpPr>
        <p:spPr>
          <a:xfrm flipH="1">
            <a:off x="1752600" y="4760070"/>
            <a:ext cx="1571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Guadalajara</a:t>
            </a:r>
            <a:endParaRPr lang="es-ES" sz="1400" dirty="0"/>
          </a:p>
        </p:txBody>
      </p:sp>
      <p:sp>
        <p:nvSpPr>
          <p:cNvPr id="80" name="CuadroTexto 79"/>
          <p:cNvSpPr txBox="1"/>
          <p:nvPr/>
        </p:nvSpPr>
        <p:spPr>
          <a:xfrm flipH="1">
            <a:off x="3625097" y="2130623"/>
            <a:ext cx="1461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Cd. Juárez</a:t>
            </a:r>
            <a:endParaRPr lang="es-ES" sz="1400" dirty="0"/>
          </a:p>
        </p:txBody>
      </p:sp>
      <p:sp>
        <p:nvSpPr>
          <p:cNvPr id="81" name="CuadroTexto 80"/>
          <p:cNvSpPr txBox="1"/>
          <p:nvPr/>
        </p:nvSpPr>
        <p:spPr>
          <a:xfrm flipH="1">
            <a:off x="6858000" y="6019800"/>
            <a:ext cx="1072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Tuxtla</a:t>
            </a:r>
            <a:endParaRPr lang="es-ES" sz="1400" dirty="0"/>
          </a:p>
        </p:txBody>
      </p:sp>
      <p:sp>
        <p:nvSpPr>
          <p:cNvPr id="98" name="Rectángulo 97"/>
          <p:cNvSpPr/>
          <p:nvPr/>
        </p:nvSpPr>
        <p:spPr>
          <a:xfrm>
            <a:off x="2080056" y="1828800"/>
            <a:ext cx="1244321" cy="9906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Rectángulo 98"/>
          <p:cNvSpPr/>
          <p:nvPr/>
        </p:nvSpPr>
        <p:spPr>
          <a:xfrm>
            <a:off x="3625097" y="1676400"/>
            <a:ext cx="1747905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Rectángulo 99"/>
          <p:cNvSpPr/>
          <p:nvPr/>
        </p:nvSpPr>
        <p:spPr>
          <a:xfrm>
            <a:off x="1676400" y="4267200"/>
            <a:ext cx="1752600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Rectángulo 100"/>
          <p:cNvSpPr/>
          <p:nvPr/>
        </p:nvSpPr>
        <p:spPr>
          <a:xfrm>
            <a:off x="5029200" y="2819400"/>
            <a:ext cx="1981200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Rectángulo 101"/>
          <p:cNvSpPr/>
          <p:nvPr/>
        </p:nvSpPr>
        <p:spPr>
          <a:xfrm>
            <a:off x="5638800" y="4419600"/>
            <a:ext cx="1981200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Rectángulo 102"/>
          <p:cNvSpPr/>
          <p:nvPr/>
        </p:nvSpPr>
        <p:spPr>
          <a:xfrm>
            <a:off x="6629400" y="5562600"/>
            <a:ext cx="1752600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3378" y="5626526"/>
            <a:ext cx="233300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Conector recto 65"/>
          <p:cNvCxnSpPr/>
          <p:nvPr/>
        </p:nvCxnSpPr>
        <p:spPr>
          <a:xfrm flipH="1">
            <a:off x="3750103" y="5799947"/>
            <a:ext cx="1297261" cy="102366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CuadroTexto 68"/>
          <p:cNvSpPr txBox="1"/>
          <p:nvPr/>
        </p:nvSpPr>
        <p:spPr>
          <a:xfrm>
            <a:off x="4478124" y="5902424"/>
            <a:ext cx="1408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Tapachula</a:t>
            </a:r>
            <a:endParaRPr lang="es-ES" sz="1400" dirty="0"/>
          </a:p>
        </p:txBody>
      </p:sp>
      <p:sp>
        <p:nvSpPr>
          <p:cNvPr id="71" name="Rectángulo 70"/>
          <p:cNvSpPr/>
          <p:nvPr/>
        </p:nvSpPr>
        <p:spPr>
          <a:xfrm flipH="1">
            <a:off x="3995936" y="5445224"/>
            <a:ext cx="1872208" cy="762000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6" name="Conector recto 75"/>
          <p:cNvCxnSpPr/>
          <p:nvPr/>
        </p:nvCxnSpPr>
        <p:spPr>
          <a:xfrm>
            <a:off x="5220072" y="5805264"/>
            <a:ext cx="2016224" cy="216024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H="1">
            <a:off x="2505664" y="4725144"/>
            <a:ext cx="770192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5333188" y="3155237"/>
            <a:ext cx="693243" cy="2593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V="1">
            <a:off x="6300192" y="4869160"/>
            <a:ext cx="432048" cy="72009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5940152" y="4725144"/>
            <a:ext cx="710339" cy="49179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3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7776" y="5424706"/>
            <a:ext cx="238848" cy="275787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8517" y="5910715"/>
            <a:ext cx="256135" cy="29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CuadroTexto 85"/>
          <p:cNvSpPr txBox="1"/>
          <p:nvPr/>
        </p:nvSpPr>
        <p:spPr>
          <a:xfrm flipH="1">
            <a:off x="5828019" y="1995596"/>
            <a:ext cx="55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UACJ</a:t>
            </a:r>
            <a:endParaRPr lang="es-ES" sz="1400" dirty="0"/>
          </a:p>
        </p:txBody>
      </p:sp>
      <p:sp>
        <p:nvSpPr>
          <p:cNvPr id="87" name="CuadroTexto 86"/>
          <p:cNvSpPr txBox="1"/>
          <p:nvPr/>
        </p:nvSpPr>
        <p:spPr>
          <a:xfrm flipH="1">
            <a:off x="2188301" y="1799547"/>
            <a:ext cx="1037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CFE-Tijuana</a:t>
            </a:r>
            <a:endParaRPr lang="es-ES" sz="1400" dirty="0"/>
          </a:p>
        </p:txBody>
      </p:sp>
      <p:sp>
        <p:nvSpPr>
          <p:cNvPr id="88" name="CuadroTexto 87"/>
          <p:cNvSpPr txBox="1"/>
          <p:nvPr/>
        </p:nvSpPr>
        <p:spPr>
          <a:xfrm flipH="1">
            <a:off x="604652" y="5387276"/>
            <a:ext cx="108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Router</a:t>
            </a:r>
            <a:r>
              <a:rPr lang="es-ES" sz="1400" dirty="0" smtClean="0"/>
              <a:t> NIBA</a:t>
            </a:r>
            <a:endParaRPr lang="es-ES" sz="1400" dirty="0"/>
          </a:p>
        </p:txBody>
      </p:sp>
      <p:sp>
        <p:nvSpPr>
          <p:cNvPr id="89" name="CuadroTexto 88"/>
          <p:cNvSpPr txBox="1"/>
          <p:nvPr/>
        </p:nvSpPr>
        <p:spPr>
          <a:xfrm flipH="1">
            <a:off x="654156" y="5899447"/>
            <a:ext cx="1090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/>
              <a:t>Router</a:t>
            </a:r>
            <a:r>
              <a:rPr lang="es-ES" sz="1400" dirty="0" smtClean="0"/>
              <a:t> CUDI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4475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>
            <a:stCxn id="5" idx="1"/>
          </p:cNvCxnSpPr>
          <p:nvPr/>
        </p:nvCxnSpPr>
        <p:spPr>
          <a:xfrm>
            <a:off x="2133266" y="3715222"/>
            <a:ext cx="1986846" cy="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Universidades conectadas a hoteles con </a:t>
            </a:r>
            <a:r>
              <a:rPr lang="es-ES" dirty="0" err="1" smtClean="0"/>
              <a:t>Router</a:t>
            </a:r>
            <a:r>
              <a:rPr lang="es-ES" dirty="0" smtClean="0"/>
              <a:t> de CUDI</a:t>
            </a:r>
            <a:endParaRPr lang="es-ES" dirty="0"/>
          </a:p>
        </p:txBody>
      </p:sp>
      <p:pic>
        <p:nvPicPr>
          <p:cNvPr id="5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6232" y="3446141"/>
            <a:ext cx="867034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ector recto 25"/>
          <p:cNvCxnSpPr/>
          <p:nvPr/>
        </p:nvCxnSpPr>
        <p:spPr>
          <a:xfrm flipH="1">
            <a:off x="4774101" y="3657562"/>
            <a:ext cx="1359529" cy="0"/>
          </a:xfrm>
          <a:prstGeom prst="line">
            <a:avLst/>
          </a:prstGeom>
          <a:ln w="76200" cmpd="sng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91547" y="2920678"/>
            <a:ext cx="895195" cy="1028700"/>
          </a:xfrm>
          <a:prstGeom prst="rect">
            <a:avLst/>
          </a:prstGeom>
          <a:noFill/>
          <a:ln>
            <a:noFill/>
          </a:ln>
          <a:effectLst>
            <a:glow rad="101600">
              <a:srgbClr val="FFFF00">
                <a:alpha val="75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CuadroTexto 44"/>
          <p:cNvSpPr txBox="1"/>
          <p:nvPr/>
        </p:nvSpPr>
        <p:spPr>
          <a:xfrm flipH="1">
            <a:off x="1266232" y="3037637"/>
            <a:ext cx="7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UdeG</a:t>
            </a:r>
            <a:endParaRPr lang="es-ES" b="1" dirty="0"/>
          </a:p>
        </p:txBody>
      </p:sp>
      <p:sp>
        <p:nvSpPr>
          <p:cNvPr id="46" name="CuadroTexto 45"/>
          <p:cNvSpPr txBox="1"/>
          <p:nvPr/>
        </p:nvSpPr>
        <p:spPr>
          <a:xfrm flipH="1">
            <a:off x="3745125" y="2551346"/>
            <a:ext cx="74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0000"/>
                </a:solidFill>
              </a:rPr>
              <a:t>CUDI</a:t>
            </a:r>
            <a:endParaRPr lang="es-ES" b="1" i="1" dirty="0">
              <a:solidFill>
                <a:srgbClr val="FF0000"/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 flipH="1">
            <a:off x="5941836" y="2505441"/>
            <a:ext cx="723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8000"/>
                </a:solidFill>
              </a:rPr>
              <a:t>7600</a:t>
            </a:r>
          </a:p>
          <a:p>
            <a:r>
              <a:rPr lang="es-ES" b="1" i="1" dirty="0" smtClean="0">
                <a:solidFill>
                  <a:srgbClr val="008000"/>
                </a:solidFill>
              </a:rPr>
              <a:t>NIBA</a:t>
            </a:r>
            <a:endParaRPr lang="es-ES" b="1" i="1" dirty="0">
              <a:solidFill>
                <a:srgbClr val="008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 flipH="1">
            <a:off x="3662653" y="4119957"/>
            <a:ext cx="247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HT-CFE-Guadalajara</a:t>
            </a:r>
            <a:endParaRPr lang="es-ES" b="1" i="1" dirty="0"/>
          </a:p>
        </p:txBody>
      </p:sp>
      <p:sp>
        <p:nvSpPr>
          <p:cNvPr id="51" name="Rectángulo 50"/>
          <p:cNvSpPr/>
          <p:nvPr/>
        </p:nvSpPr>
        <p:spPr>
          <a:xfrm>
            <a:off x="3420249" y="2491427"/>
            <a:ext cx="3429000" cy="2026276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 flipH="1">
            <a:off x="114104" y="5123427"/>
            <a:ext cx="23042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Fibra Fondo de </a:t>
            </a:r>
            <a:r>
              <a:rPr lang="es-ES" sz="1600" b="1" dirty="0" err="1" smtClean="0"/>
              <a:t>Conectivad</a:t>
            </a:r>
            <a:r>
              <a:rPr lang="es-ES" sz="1600" b="1" dirty="0" smtClean="0"/>
              <a:t> Universitaria</a:t>
            </a:r>
            <a:endParaRPr lang="es-ES" sz="1600" b="1" dirty="0"/>
          </a:p>
        </p:txBody>
      </p:sp>
      <p:cxnSp>
        <p:nvCxnSpPr>
          <p:cNvPr id="76" name="Conector recto 75"/>
          <p:cNvCxnSpPr/>
          <p:nvPr/>
        </p:nvCxnSpPr>
        <p:spPr>
          <a:xfrm>
            <a:off x="2294919" y="6042635"/>
            <a:ext cx="1675190" cy="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 flipH="1">
            <a:off x="300318" y="5719282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Circuito Capa 2</a:t>
            </a:r>
            <a:endParaRPr lang="es-ES" sz="1600" b="1" dirty="0"/>
          </a:p>
        </p:txBody>
      </p:sp>
      <p:cxnSp>
        <p:nvCxnSpPr>
          <p:cNvPr id="64" name="Conector recto 63"/>
          <p:cNvCxnSpPr/>
          <p:nvPr/>
        </p:nvCxnSpPr>
        <p:spPr>
          <a:xfrm flipH="1" flipV="1">
            <a:off x="2407555" y="5515030"/>
            <a:ext cx="1712557" cy="1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endCxn id="5" idx="1"/>
          </p:cNvCxnSpPr>
          <p:nvPr/>
        </p:nvCxnSpPr>
        <p:spPr>
          <a:xfrm flipH="1">
            <a:off x="2133266" y="3715222"/>
            <a:ext cx="1890862" cy="0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9" descr="MGX8000MultiserviceSwit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0931" y="3222303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124824" y="322230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B2B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80456" y="307680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Cross-</a:t>
            </a:r>
            <a:r>
              <a:rPr lang="es-ES" dirty="0" err="1" smtClean="0"/>
              <a:t>Conection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3196131" y="3490876"/>
            <a:ext cx="448236" cy="5032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Conector recto 20"/>
          <p:cNvCxnSpPr/>
          <p:nvPr/>
        </p:nvCxnSpPr>
        <p:spPr>
          <a:xfrm flipH="1">
            <a:off x="2380456" y="6514277"/>
            <a:ext cx="1359529" cy="0"/>
          </a:xfrm>
          <a:prstGeom prst="line">
            <a:avLst/>
          </a:prstGeom>
          <a:ln w="76200" cmpd="sng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66668" y="6253577"/>
            <a:ext cx="135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B2B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473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>
            <a:stCxn id="5" idx="1"/>
          </p:cNvCxnSpPr>
          <p:nvPr/>
        </p:nvCxnSpPr>
        <p:spPr>
          <a:xfrm>
            <a:off x="2133266" y="3715222"/>
            <a:ext cx="1986846" cy="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Universidades conectadas a hoteles Sin </a:t>
            </a:r>
            <a:r>
              <a:rPr lang="es-ES" dirty="0" err="1" smtClean="0"/>
              <a:t>Router</a:t>
            </a:r>
            <a:r>
              <a:rPr lang="es-ES" dirty="0" smtClean="0"/>
              <a:t> de CUDI</a:t>
            </a:r>
            <a:endParaRPr lang="es-ES" dirty="0"/>
          </a:p>
        </p:txBody>
      </p:sp>
      <p:pic>
        <p:nvPicPr>
          <p:cNvPr id="5" name="Picture 3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6232" y="3446141"/>
            <a:ext cx="867034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Conector recto 25"/>
          <p:cNvCxnSpPr/>
          <p:nvPr/>
        </p:nvCxnSpPr>
        <p:spPr>
          <a:xfrm flipH="1">
            <a:off x="4774101" y="3657562"/>
            <a:ext cx="1359529" cy="0"/>
          </a:xfrm>
          <a:prstGeom prst="line">
            <a:avLst/>
          </a:prstGeom>
          <a:ln w="76200" cmpd="sng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 flipH="1">
            <a:off x="1266232" y="3037637"/>
            <a:ext cx="7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/>
              <a:t>UdeG</a:t>
            </a:r>
            <a:endParaRPr lang="es-ES" b="1" dirty="0"/>
          </a:p>
        </p:txBody>
      </p:sp>
      <p:sp>
        <p:nvSpPr>
          <p:cNvPr id="47" name="CuadroTexto 46"/>
          <p:cNvSpPr txBox="1"/>
          <p:nvPr/>
        </p:nvSpPr>
        <p:spPr>
          <a:xfrm flipH="1">
            <a:off x="5941836" y="2505441"/>
            <a:ext cx="723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8000"/>
                </a:solidFill>
              </a:rPr>
              <a:t>7600</a:t>
            </a:r>
          </a:p>
          <a:p>
            <a:r>
              <a:rPr lang="es-ES" b="1" i="1" dirty="0" smtClean="0">
                <a:solidFill>
                  <a:srgbClr val="008000"/>
                </a:solidFill>
              </a:rPr>
              <a:t>NIBA</a:t>
            </a:r>
            <a:endParaRPr lang="es-ES" b="1" i="1" dirty="0">
              <a:solidFill>
                <a:srgbClr val="008000"/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 flipH="1">
            <a:off x="3662653" y="4119957"/>
            <a:ext cx="164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HT-CFE-Colima</a:t>
            </a:r>
            <a:endParaRPr lang="es-ES" b="1" i="1" dirty="0"/>
          </a:p>
        </p:txBody>
      </p:sp>
      <p:sp>
        <p:nvSpPr>
          <p:cNvPr id="51" name="Rectángulo 50"/>
          <p:cNvSpPr/>
          <p:nvPr/>
        </p:nvSpPr>
        <p:spPr>
          <a:xfrm>
            <a:off x="3420249" y="2491427"/>
            <a:ext cx="3429000" cy="2026276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 flipH="1">
            <a:off x="114104" y="5179449"/>
            <a:ext cx="2456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Fibra Fondo de Conectividad Universitaria</a:t>
            </a:r>
            <a:endParaRPr lang="es-ES" sz="1600" b="1" dirty="0"/>
          </a:p>
        </p:txBody>
      </p:sp>
      <p:cxnSp>
        <p:nvCxnSpPr>
          <p:cNvPr id="76" name="Conector recto 75"/>
          <p:cNvCxnSpPr/>
          <p:nvPr/>
        </p:nvCxnSpPr>
        <p:spPr>
          <a:xfrm>
            <a:off x="2294919" y="6042635"/>
            <a:ext cx="1675190" cy="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 flipH="1">
            <a:off x="114104" y="5908517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Circuito Capa 2</a:t>
            </a:r>
            <a:endParaRPr lang="es-ES" sz="1600" b="1" dirty="0"/>
          </a:p>
        </p:txBody>
      </p:sp>
      <p:cxnSp>
        <p:nvCxnSpPr>
          <p:cNvPr id="64" name="Conector recto 63"/>
          <p:cNvCxnSpPr/>
          <p:nvPr/>
        </p:nvCxnSpPr>
        <p:spPr>
          <a:xfrm flipH="1" flipV="1">
            <a:off x="2407555" y="5515030"/>
            <a:ext cx="1712557" cy="1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endCxn id="5" idx="1"/>
          </p:cNvCxnSpPr>
          <p:nvPr/>
        </p:nvCxnSpPr>
        <p:spPr>
          <a:xfrm flipH="1">
            <a:off x="2133266" y="3715222"/>
            <a:ext cx="1890862" cy="0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9" descr="MGX8000MultiserviceSwi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0931" y="3222303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124824" y="322230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B2B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80456" y="3076809"/>
            <a:ext cx="17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Cross-</a:t>
            </a:r>
            <a:r>
              <a:rPr lang="es-ES" dirty="0" err="1" smtClean="0"/>
              <a:t>Conection</a:t>
            </a:r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3196131" y="3490876"/>
            <a:ext cx="448236" cy="5032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Conector recto 20"/>
          <p:cNvCxnSpPr/>
          <p:nvPr/>
        </p:nvCxnSpPr>
        <p:spPr>
          <a:xfrm flipH="1">
            <a:off x="2380456" y="6514277"/>
            <a:ext cx="1359529" cy="0"/>
          </a:xfrm>
          <a:prstGeom prst="line">
            <a:avLst/>
          </a:prstGeom>
          <a:ln w="76200" cmpd="sng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66668" y="6253577"/>
            <a:ext cx="135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B2B</a:t>
            </a:r>
            <a:endParaRPr lang="es-ES" dirty="0"/>
          </a:p>
        </p:txBody>
      </p:sp>
      <p:pic>
        <p:nvPicPr>
          <p:cNvPr id="2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076" y="3446141"/>
            <a:ext cx="954732" cy="4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uadroTexto 23"/>
          <p:cNvSpPr txBox="1"/>
          <p:nvPr/>
        </p:nvSpPr>
        <p:spPr>
          <a:xfrm>
            <a:off x="3931241" y="2602960"/>
            <a:ext cx="1813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Transiver</a:t>
            </a:r>
            <a:r>
              <a:rPr lang="es-ES" dirty="0" smtClean="0"/>
              <a:t> FO-UTP</a:t>
            </a:r>
          </a:p>
          <a:p>
            <a:r>
              <a:rPr lang="es-ES" dirty="0"/>
              <a:t>1</a:t>
            </a:r>
            <a:r>
              <a:rPr lang="es-ES" dirty="0" smtClean="0"/>
              <a:t>Gbps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6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Conector recto 53"/>
          <p:cNvCxnSpPr>
            <a:endCxn id="33" idx="0"/>
          </p:cNvCxnSpPr>
          <p:nvPr/>
        </p:nvCxnSpPr>
        <p:spPr>
          <a:xfrm>
            <a:off x="6600687" y="5562601"/>
            <a:ext cx="1400313" cy="145602"/>
          </a:xfrm>
          <a:prstGeom prst="line">
            <a:avLst/>
          </a:prstGeom>
          <a:ln w="152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endCxn id="33" idx="3"/>
          </p:cNvCxnSpPr>
          <p:nvPr/>
        </p:nvCxnSpPr>
        <p:spPr>
          <a:xfrm>
            <a:off x="6477000" y="5562601"/>
            <a:ext cx="1271972" cy="402828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V="1">
            <a:off x="6781800" y="3645024"/>
            <a:ext cx="1219200" cy="35719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5868144" y="2132856"/>
            <a:ext cx="1076672" cy="15487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Universidades conectadas a hoteles sin </a:t>
            </a:r>
            <a:r>
              <a:rPr lang="es-ES" dirty="0" err="1" smtClean="0"/>
              <a:t>Router</a:t>
            </a:r>
            <a:r>
              <a:rPr lang="es-ES" dirty="0" smtClean="0"/>
              <a:t> de CUDI</a:t>
            </a:r>
            <a:endParaRPr lang="es-ES" dirty="0"/>
          </a:p>
        </p:txBody>
      </p:sp>
      <p:cxnSp>
        <p:nvCxnSpPr>
          <p:cNvPr id="9" name="Conector recto 8"/>
          <p:cNvCxnSpPr/>
          <p:nvPr/>
        </p:nvCxnSpPr>
        <p:spPr>
          <a:xfrm flipH="1">
            <a:off x="4755222" y="2314414"/>
            <a:ext cx="1025620" cy="1192180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4684081" y="3762214"/>
            <a:ext cx="1849674" cy="0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H="1" flipV="1">
            <a:off x="4541798" y="3990814"/>
            <a:ext cx="1523610" cy="1447800"/>
          </a:xfrm>
          <a:prstGeom prst="line">
            <a:avLst/>
          </a:prstGeom>
          <a:ln w="1524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0879" y="3305014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ector recto 15"/>
          <p:cNvCxnSpPr/>
          <p:nvPr/>
        </p:nvCxnSpPr>
        <p:spPr>
          <a:xfrm flipH="1">
            <a:off x="2864049" y="3533614"/>
            <a:ext cx="1820032" cy="0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905548" y="3762214"/>
            <a:ext cx="1280543" cy="0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2905548" y="3990814"/>
            <a:ext cx="1665892" cy="0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 flipH="1">
            <a:off x="4648200" y="1447800"/>
            <a:ext cx="204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CFE- Aguascalientes</a:t>
            </a:r>
            <a:endParaRPr lang="es-ES" dirty="0"/>
          </a:p>
        </p:txBody>
      </p:sp>
      <p:sp>
        <p:nvSpPr>
          <p:cNvPr id="40" name="CuadroTexto 39"/>
          <p:cNvSpPr txBox="1"/>
          <p:nvPr/>
        </p:nvSpPr>
        <p:spPr>
          <a:xfrm flipH="1">
            <a:off x="5486402" y="39032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CFE- Nayarit</a:t>
            </a:r>
            <a:endParaRPr lang="es-ES" dirty="0"/>
          </a:p>
        </p:txBody>
      </p:sp>
      <p:sp>
        <p:nvSpPr>
          <p:cNvPr id="41" name="CuadroTexto 40"/>
          <p:cNvSpPr txBox="1"/>
          <p:nvPr/>
        </p:nvSpPr>
        <p:spPr>
          <a:xfrm flipH="1">
            <a:off x="5568315" y="5771115"/>
            <a:ext cx="134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CFE - Colima</a:t>
            </a:r>
            <a:endParaRPr lang="es-ES" dirty="0"/>
          </a:p>
        </p:txBody>
      </p:sp>
      <p:pic>
        <p:nvPicPr>
          <p:cNvPr id="7" name="Picture 34" descr="CarrierRouting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1495" y="3228814"/>
            <a:ext cx="895195" cy="1028700"/>
          </a:xfrm>
          <a:prstGeom prst="rect">
            <a:avLst/>
          </a:prstGeom>
          <a:noFill/>
          <a:ln>
            <a:noFill/>
          </a:ln>
          <a:effectLst>
            <a:glow rad="101600">
              <a:srgbClr val="FFFF00">
                <a:alpha val="75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CuadroTexto 45"/>
          <p:cNvSpPr txBox="1"/>
          <p:nvPr/>
        </p:nvSpPr>
        <p:spPr>
          <a:xfrm flipH="1">
            <a:off x="2114075" y="4231082"/>
            <a:ext cx="74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FF0000"/>
                </a:solidFill>
              </a:rPr>
              <a:t>CUDI</a:t>
            </a:r>
            <a:endParaRPr lang="es-ES" b="1" i="1" dirty="0">
              <a:solidFill>
                <a:srgbClr val="FF0000"/>
              </a:solidFill>
            </a:endParaRPr>
          </a:p>
        </p:txBody>
      </p:sp>
      <p:sp>
        <p:nvSpPr>
          <p:cNvPr id="47" name="CuadroTexto 46"/>
          <p:cNvSpPr txBox="1"/>
          <p:nvPr/>
        </p:nvSpPr>
        <p:spPr>
          <a:xfrm flipH="1">
            <a:off x="3868819" y="4067014"/>
            <a:ext cx="723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>
                <a:solidFill>
                  <a:srgbClr val="008000"/>
                </a:solidFill>
              </a:rPr>
              <a:t>7600</a:t>
            </a:r>
          </a:p>
          <a:p>
            <a:r>
              <a:rPr lang="es-ES" b="1" i="1" dirty="0" smtClean="0">
                <a:solidFill>
                  <a:srgbClr val="008000"/>
                </a:solidFill>
              </a:rPr>
              <a:t>NIBA</a:t>
            </a:r>
            <a:endParaRPr lang="es-ES" b="1" i="1" dirty="0">
              <a:solidFill>
                <a:srgbClr val="008000"/>
              </a:solidFill>
            </a:endParaRPr>
          </a:p>
        </p:txBody>
      </p:sp>
      <p:pic>
        <p:nvPicPr>
          <p:cNvPr id="25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2" y="1905000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9802" y="5105400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CuadroTexto 30"/>
          <p:cNvSpPr txBox="1"/>
          <p:nvPr/>
        </p:nvSpPr>
        <p:spPr>
          <a:xfrm flipH="1">
            <a:off x="6737495" y="1720334"/>
            <a:ext cx="1840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U. Aguascalientes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 flipH="1">
            <a:off x="7581082" y="3055816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U. Nayarit</a:t>
            </a:r>
          </a:p>
        </p:txBody>
      </p:sp>
      <p:sp>
        <p:nvSpPr>
          <p:cNvPr id="35" name="CuadroTexto 34"/>
          <p:cNvSpPr txBox="1"/>
          <p:nvPr/>
        </p:nvSpPr>
        <p:spPr>
          <a:xfrm flipH="1">
            <a:off x="7505152" y="6262987"/>
            <a:ext cx="988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rgbClr val="FF0000"/>
                </a:solidFill>
              </a:rPr>
              <a:t>U. Colima</a:t>
            </a: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4755223" y="2286000"/>
            <a:ext cx="1035977" cy="1247614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5939408" y="2132856"/>
            <a:ext cx="1152872" cy="154868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6553200" y="3645024"/>
            <a:ext cx="1295400" cy="35719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4257234" y="3733800"/>
            <a:ext cx="2219766" cy="28414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 flipV="1">
            <a:off x="4571442" y="3990814"/>
            <a:ext cx="1676958" cy="1571786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33" idx="3"/>
          </p:cNvCxnSpPr>
          <p:nvPr/>
        </p:nvCxnSpPr>
        <p:spPr>
          <a:xfrm flipH="1" flipV="1">
            <a:off x="6215630" y="5562601"/>
            <a:ext cx="1533342" cy="402828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CuadroTexto 49"/>
          <p:cNvSpPr txBox="1"/>
          <p:nvPr/>
        </p:nvSpPr>
        <p:spPr>
          <a:xfrm flipH="1">
            <a:off x="1752600" y="4572000"/>
            <a:ext cx="184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CFE-Guadalajara</a:t>
            </a:r>
            <a:endParaRPr lang="es-ES" b="1" i="1" dirty="0"/>
          </a:p>
        </p:txBody>
      </p:sp>
      <p:sp>
        <p:nvSpPr>
          <p:cNvPr id="51" name="Rectángulo 50"/>
          <p:cNvSpPr/>
          <p:nvPr/>
        </p:nvSpPr>
        <p:spPr>
          <a:xfrm>
            <a:off x="1600200" y="3032513"/>
            <a:ext cx="3429000" cy="1996687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/>
          <p:cNvSpPr txBox="1"/>
          <p:nvPr/>
        </p:nvSpPr>
        <p:spPr>
          <a:xfrm flipH="1">
            <a:off x="31595" y="5270213"/>
            <a:ext cx="23042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Fibra Fondo de </a:t>
            </a:r>
            <a:r>
              <a:rPr lang="es-ES" sz="1600" b="1" dirty="0" err="1" smtClean="0"/>
              <a:t>Conectivad</a:t>
            </a:r>
            <a:r>
              <a:rPr lang="es-ES" sz="1600" b="1" dirty="0" smtClean="0"/>
              <a:t> Universitaria</a:t>
            </a:r>
            <a:endParaRPr lang="es-ES" sz="1600" b="1" dirty="0"/>
          </a:p>
        </p:txBody>
      </p:sp>
      <p:cxnSp>
        <p:nvCxnSpPr>
          <p:cNvPr id="76" name="Conector recto 75"/>
          <p:cNvCxnSpPr/>
          <p:nvPr/>
        </p:nvCxnSpPr>
        <p:spPr>
          <a:xfrm>
            <a:off x="2294919" y="5681811"/>
            <a:ext cx="1675190" cy="0"/>
          </a:xfrm>
          <a:prstGeom prst="line">
            <a:avLst/>
          </a:prstGeom>
          <a:ln w="1524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3501008"/>
            <a:ext cx="648072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8972" y="5708203"/>
            <a:ext cx="504056" cy="51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5018" y="1999694"/>
            <a:ext cx="57606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CuadroTexto 62"/>
          <p:cNvSpPr txBox="1"/>
          <p:nvPr/>
        </p:nvSpPr>
        <p:spPr>
          <a:xfrm flipH="1">
            <a:off x="76200" y="643226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Circuito Capa 2</a:t>
            </a:r>
            <a:endParaRPr lang="es-ES" sz="1600" b="1" dirty="0"/>
          </a:p>
        </p:txBody>
      </p:sp>
      <p:cxnSp>
        <p:nvCxnSpPr>
          <p:cNvPr id="64" name="Conector recto 63"/>
          <p:cNvCxnSpPr/>
          <p:nvPr/>
        </p:nvCxnSpPr>
        <p:spPr>
          <a:xfrm flipH="1" flipV="1">
            <a:off x="2257552" y="6616940"/>
            <a:ext cx="1712557" cy="1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ángulo 71"/>
          <p:cNvSpPr/>
          <p:nvPr/>
        </p:nvSpPr>
        <p:spPr>
          <a:xfrm>
            <a:off x="4372116" y="1512810"/>
            <a:ext cx="2228571" cy="1240092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Rectángulo 72"/>
          <p:cNvSpPr/>
          <p:nvPr/>
        </p:nvSpPr>
        <p:spPr>
          <a:xfrm>
            <a:off x="5486402" y="3032513"/>
            <a:ext cx="2009455" cy="1240092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8" name="Picture 59" descr="MGX8000Multiservice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4602" y="3276600"/>
            <a:ext cx="634343" cy="727075"/>
          </a:xfrm>
          <a:prstGeom prst="rect">
            <a:avLst/>
          </a:prstGeom>
          <a:noFill/>
          <a:ln>
            <a:noFill/>
          </a:ln>
          <a:effectLst>
            <a:glow rad="101600">
              <a:srgbClr val="FF0000">
                <a:alpha val="75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ángulo 74"/>
          <p:cNvSpPr/>
          <p:nvPr/>
        </p:nvSpPr>
        <p:spPr>
          <a:xfrm>
            <a:off x="5486402" y="4713344"/>
            <a:ext cx="1766725" cy="1427103"/>
          </a:xfrm>
          <a:prstGeom prst="rect">
            <a:avLst/>
          </a:prstGeom>
          <a:noFill/>
          <a:ln w="38100" cmpd="sng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3" name="Conector recto 52"/>
          <p:cNvCxnSpPr/>
          <p:nvPr/>
        </p:nvCxnSpPr>
        <p:spPr>
          <a:xfrm flipH="1" flipV="1">
            <a:off x="6248400" y="5553030"/>
            <a:ext cx="1632970" cy="145603"/>
          </a:xfrm>
          <a:prstGeom prst="line">
            <a:avLst/>
          </a:prstGeom>
          <a:ln w="762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 flipH="1">
            <a:off x="50132" y="602426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Fibra Propia Metro</a:t>
            </a:r>
            <a:endParaRPr lang="es-ES" sz="1600" b="1" dirty="0"/>
          </a:p>
        </p:txBody>
      </p:sp>
      <p:cxnSp>
        <p:nvCxnSpPr>
          <p:cNvPr id="56" name="Conector recto 55"/>
          <p:cNvCxnSpPr/>
          <p:nvPr/>
        </p:nvCxnSpPr>
        <p:spPr>
          <a:xfrm>
            <a:off x="2335851" y="6262987"/>
            <a:ext cx="1634258" cy="0"/>
          </a:xfrm>
          <a:prstGeom prst="line">
            <a:avLst/>
          </a:prstGeom>
          <a:ln w="1524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58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ángulo 166"/>
          <p:cNvSpPr/>
          <p:nvPr/>
        </p:nvSpPr>
        <p:spPr>
          <a:xfrm>
            <a:off x="7347385" y="2829870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Rectángulo 165"/>
          <p:cNvSpPr/>
          <p:nvPr/>
        </p:nvSpPr>
        <p:spPr>
          <a:xfrm>
            <a:off x="6162738" y="2202297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Rectángulo 163"/>
          <p:cNvSpPr/>
          <p:nvPr/>
        </p:nvSpPr>
        <p:spPr>
          <a:xfrm>
            <a:off x="2969236" y="2223258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Rectángulo 162"/>
          <p:cNvSpPr/>
          <p:nvPr/>
        </p:nvSpPr>
        <p:spPr>
          <a:xfrm>
            <a:off x="4720531" y="1596087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Rectángulo 160"/>
          <p:cNvSpPr/>
          <p:nvPr/>
        </p:nvSpPr>
        <p:spPr>
          <a:xfrm>
            <a:off x="1185623" y="1870932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3176044" y="1313393"/>
            <a:ext cx="579148" cy="5013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83048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Red Virtual RNEI</a:t>
            </a:r>
            <a:endParaRPr lang="es-ES" sz="3600" dirty="0"/>
          </a:p>
        </p:txBody>
      </p:sp>
      <p:cxnSp>
        <p:nvCxnSpPr>
          <p:cNvPr id="24" name="Conector recto 23"/>
          <p:cNvCxnSpPr>
            <a:stCxn id="96" idx="2"/>
            <a:endCxn id="7" idx="0"/>
          </p:cNvCxnSpPr>
          <p:nvPr/>
        </p:nvCxnSpPr>
        <p:spPr>
          <a:xfrm>
            <a:off x="391363" y="942706"/>
            <a:ext cx="363510" cy="65338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>
            <a:stCxn id="35" idx="3"/>
            <a:endCxn id="7" idx="2"/>
          </p:cNvCxnSpPr>
          <p:nvPr/>
        </p:nvCxnSpPr>
        <p:spPr>
          <a:xfrm flipH="1" flipV="1">
            <a:off x="754873" y="1986284"/>
            <a:ext cx="2312141" cy="48766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 flipH="1">
            <a:off x="5093538" y="1507003"/>
            <a:ext cx="1415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Monterrey</a:t>
            </a:r>
            <a:endParaRPr lang="es-ES" sz="1400" dirty="0"/>
          </a:p>
        </p:txBody>
      </p:sp>
      <p:sp>
        <p:nvSpPr>
          <p:cNvPr id="41" name="CuadroTexto 40"/>
          <p:cNvSpPr txBox="1"/>
          <p:nvPr/>
        </p:nvSpPr>
        <p:spPr>
          <a:xfrm flipH="1">
            <a:off x="6585407" y="2203489"/>
            <a:ext cx="1162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México</a:t>
            </a:r>
            <a:endParaRPr lang="es-ES" sz="1400" dirty="0"/>
          </a:p>
        </p:txBody>
      </p:sp>
      <p:pic>
        <p:nvPicPr>
          <p:cNvPr id="7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340" y="1596087"/>
            <a:ext cx="337066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Conector recto 32"/>
          <p:cNvCxnSpPr>
            <a:stCxn id="59" idx="1"/>
            <a:endCxn id="35" idx="0"/>
          </p:cNvCxnSpPr>
          <p:nvPr/>
        </p:nvCxnSpPr>
        <p:spPr>
          <a:xfrm flipH="1">
            <a:off x="3235547" y="1855991"/>
            <a:ext cx="1580078" cy="422862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stCxn id="50" idx="1"/>
            <a:endCxn id="35" idx="1"/>
          </p:cNvCxnSpPr>
          <p:nvPr/>
        </p:nvCxnSpPr>
        <p:spPr>
          <a:xfrm flipH="1">
            <a:off x="3404080" y="2473952"/>
            <a:ext cx="2903261" cy="0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67014" y="2278853"/>
            <a:ext cx="337066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Conector recto 47"/>
          <p:cNvCxnSpPr>
            <a:stCxn id="59" idx="3"/>
            <a:endCxn id="50" idx="0"/>
          </p:cNvCxnSpPr>
          <p:nvPr/>
        </p:nvCxnSpPr>
        <p:spPr>
          <a:xfrm>
            <a:off x="5123827" y="1855991"/>
            <a:ext cx="1337615" cy="422862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68" idx="0"/>
            <a:endCxn id="50" idx="2"/>
          </p:cNvCxnSpPr>
          <p:nvPr/>
        </p:nvCxnSpPr>
        <p:spPr>
          <a:xfrm flipH="1" flipV="1">
            <a:off x="6461442" y="2669050"/>
            <a:ext cx="1182937" cy="254648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341" y="2278853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7" name="Conector recto 56"/>
          <p:cNvCxnSpPr>
            <a:stCxn id="77" idx="3"/>
            <a:endCxn id="59" idx="0"/>
          </p:cNvCxnSpPr>
          <p:nvPr/>
        </p:nvCxnSpPr>
        <p:spPr>
          <a:xfrm>
            <a:off x="2643490" y="1444671"/>
            <a:ext cx="2326236" cy="216221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25" y="1660892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278" y="2923698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Conector recto 74"/>
          <p:cNvCxnSpPr>
            <a:stCxn id="97" idx="2"/>
            <a:endCxn id="77" idx="0"/>
          </p:cNvCxnSpPr>
          <p:nvPr/>
        </p:nvCxnSpPr>
        <p:spPr>
          <a:xfrm flipH="1">
            <a:off x="2489389" y="785517"/>
            <a:ext cx="293944" cy="464055"/>
          </a:xfrm>
          <a:prstGeom prst="line">
            <a:avLst/>
          </a:prstGeom>
          <a:ln w="38100" cmpd="sng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7" name="Picture 34" descr="CarrierRouting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88" y="1249572"/>
            <a:ext cx="308202" cy="3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CuadroTexto 77"/>
          <p:cNvSpPr txBox="1"/>
          <p:nvPr/>
        </p:nvSpPr>
        <p:spPr>
          <a:xfrm flipH="1">
            <a:off x="1172862" y="1702102"/>
            <a:ext cx="1172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Tijuana</a:t>
            </a:r>
            <a:endParaRPr lang="es-ES" sz="1400" dirty="0"/>
          </a:p>
        </p:txBody>
      </p:sp>
      <p:sp>
        <p:nvSpPr>
          <p:cNvPr id="79" name="CuadroTexto 78"/>
          <p:cNvSpPr txBox="1"/>
          <p:nvPr/>
        </p:nvSpPr>
        <p:spPr>
          <a:xfrm flipH="1">
            <a:off x="3348660" y="2203489"/>
            <a:ext cx="1571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Guadalajara</a:t>
            </a:r>
            <a:endParaRPr lang="es-ES" sz="1400" dirty="0"/>
          </a:p>
        </p:txBody>
      </p:sp>
      <p:sp>
        <p:nvSpPr>
          <p:cNvPr id="80" name="CuadroTexto 79"/>
          <p:cNvSpPr txBox="1"/>
          <p:nvPr/>
        </p:nvSpPr>
        <p:spPr>
          <a:xfrm flipH="1">
            <a:off x="3146532" y="1166021"/>
            <a:ext cx="1461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Cd. Juárez</a:t>
            </a:r>
            <a:endParaRPr lang="es-ES" sz="1400" dirty="0"/>
          </a:p>
        </p:txBody>
      </p:sp>
      <p:sp>
        <p:nvSpPr>
          <p:cNvPr id="81" name="CuadroTexto 80"/>
          <p:cNvSpPr txBox="1"/>
          <p:nvPr/>
        </p:nvSpPr>
        <p:spPr>
          <a:xfrm flipH="1">
            <a:off x="7719014" y="2669050"/>
            <a:ext cx="1072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CFE Tuxtla</a:t>
            </a:r>
            <a:endParaRPr lang="es-ES" sz="1400" dirty="0"/>
          </a:p>
        </p:txBody>
      </p:sp>
      <p:pic>
        <p:nvPicPr>
          <p:cNvPr id="114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1" y="492028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55" y="4654832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66" y="4291306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9" y="643104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3" y="621885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89" y="602437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6" y="3846506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80" y="365000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56" y="6575470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699" y="6363275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542" y="6152883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141" y="6571667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176" y="6325446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9" name="Conector recto 138"/>
          <p:cNvCxnSpPr>
            <a:stCxn id="7" idx="2"/>
            <a:endCxn id="114" idx="0"/>
          </p:cNvCxnSpPr>
          <p:nvPr/>
        </p:nvCxnSpPr>
        <p:spPr>
          <a:xfrm flipH="1">
            <a:off x="228954" y="1986284"/>
            <a:ext cx="525919" cy="2934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onector recto 140"/>
          <p:cNvCxnSpPr>
            <a:stCxn id="7" idx="2"/>
            <a:endCxn id="117" idx="0"/>
          </p:cNvCxnSpPr>
          <p:nvPr/>
        </p:nvCxnSpPr>
        <p:spPr>
          <a:xfrm flipH="1">
            <a:off x="446498" y="1986284"/>
            <a:ext cx="308375" cy="266854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>
            <a:stCxn id="7" idx="2"/>
            <a:endCxn id="118" idx="0"/>
          </p:cNvCxnSpPr>
          <p:nvPr/>
        </p:nvCxnSpPr>
        <p:spPr>
          <a:xfrm flipH="1">
            <a:off x="698709" y="1986284"/>
            <a:ext cx="56164" cy="230502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/>
          <p:cNvCxnSpPr>
            <a:stCxn id="35" idx="2"/>
            <a:endCxn id="119" idx="0"/>
          </p:cNvCxnSpPr>
          <p:nvPr/>
        </p:nvCxnSpPr>
        <p:spPr>
          <a:xfrm flipH="1">
            <a:off x="201222" y="2669050"/>
            <a:ext cx="3034325" cy="376199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149"/>
          <p:cNvCxnSpPr>
            <a:stCxn id="35" idx="2"/>
            <a:endCxn id="120" idx="0"/>
          </p:cNvCxnSpPr>
          <p:nvPr/>
        </p:nvCxnSpPr>
        <p:spPr>
          <a:xfrm flipH="1">
            <a:off x="536326" y="2669050"/>
            <a:ext cx="2699221" cy="35498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stCxn id="35" idx="2"/>
            <a:endCxn id="121" idx="0"/>
          </p:cNvCxnSpPr>
          <p:nvPr/>
        </p:nvCxnSpPr>
        <p:spPr>
          <a:xfrm flipH="1">
            <a:off x="871432" y="2669050"/>
            <a:ext cx="2364115" cy="33553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/>
          <p:cNvCxnSpPr>
            <a:stCxn id="77" idx="2"/>
            <a:endCxn id="122" idx="0"/>
          </p:cNvCxnSpPr>
          <p:nvPr/>
        </p:nvCxnSpPr>
        <p:spPr>
          <a:xfrm flipH="1">
            <a:off x="1091819" y="1639769"/>
            <a:ext cx="1397570" cy="220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/>
          <p:cNvCxnSpPr>
            <a:stCxn id="77" idx="2"/>
            <a:endCxn id="123" idx="0"/>
          </p:cNvCxnSpPr>
          <p:nvPr/>
        </p:nvCxnSpPr>
        <p:spPr>
          <a:xfrm flipH="1">
            <a:off x="1422723" y="1639769"/>
            <a:ext cx="1066666" cy="20102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164"/>
          <p:cNvCxnSpPr>
            <a:stCxn id="59" idx="2"/>
            <a:endCxn id="125" idx="0"/>
          </p:cNvCxnSpPr>
          <p:nvPr/>
        </p:nvCxnSpPr>
        <p:spPr>
          <a:xfrm flipH="1">
            <a:off x="2606099" y="2051089"/>
            <a:ext cx="2363627" cy="452438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cto 167"/>
          <p:cNvCxnSpPr>
            <a:stCxn id="59" idx="2"/>
            <a:endCxn id="126" idx="0"/>
          </p:cNvCxnSpPr>
          <p:nvPr/>
        </p:nvCxnSpPr>
        <p:spPr>
          <a:xfrm flipH="1">
            <a:off x="2942542" y="2051089"/>
            <a:ext cx="2027184" cy="43121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170"/>
          <p:cNvCxnSpPr>
            <a:stCxn id="59" idx="2"/>
            <a:endCxn id="127" idx="0"/>
          </p:cNvCxnSpPr>
          <p:nvPr/>
        </p:nvCxnSpPr>
        <p:spPr>
          <a:xfrm flipH="1">
            <a:off x="3279385" y="2051089"/>
            <a:ext cx="1690341" cy="410179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cto 182"/>
          <p:cNvCxnSpPr>
            <a:stCxn id="68" idx="2"/>
            <a:endCxn id="131" idx="0"/>
          </p:cNvCxnSpPr>
          <p:nvPr/>
        </p:nvCxnSpPr>
        <p:spPr>
          <a:xfrm flipH="1">
            <a:off x="7302984" y="3313895"/>
            <a:ext cx="341395" cy="325777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ector recto 189"/>
          <p:cNvCxnSpPr>
            <a:stCxn id="68" idx="2"/>
            <a:endCxn id="133" idx="0"/>
          </p:cNvCxnSpPr>
          <p:nvPr/>
        </p:nvCxnSpPr>
        <p:spPr>
          <a:xfrm flipH="1">
            <a:off x="7503019" y="3313895"/>
            <a:ext cx="141360" cy="301155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Rectángulo 192"/>
          <p:cNvSpPr/>
          <p:nvPr/>
        </p:nvSpPr>
        <p:spPr>
          <a:xfrm>
            <a:off x="6366851" y="809371"/>
            <a:ext cx="2270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es-ES_tradnl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ackbone</a:t>
            </a:r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6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90" y="607515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CuadroTexto 97"/>
          <p:cNvSpPr txBox="1"/>
          <p:nvPr/>
        </p:nvSpPr>
        <p:spPr>
          <a:xfrm flipH="1">
            <a:off x="539552" y="692696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Internet2 - CA</a:t>
            </a:r>
            <a:endParaRPr lang="es-ES" sz="1400" dirty="0"/>
          </a:p>
        </p:txBody>
      </p:sp>
      <p:sp>
        <p:nvSpPr>
          <p:cNvPr id="99" name="CuadroTexto 98"/>
          <p:cNvSpPr txBox="1"/>
          <p:nvPr/>
        </p:nvSpPr>
        <p:spPr>
          <a:xfrm flipH="1">
            <a:off x="2787506" y="535507"/>
            <a:ext cx="1279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Internet2 - TX</a:t>
            </a:r>
            <a:endParaRPr lang="es-ES" sz="1400" dirty="0"/>
          </a:p>
        </p:txBody>
      </p:sp>
      <p:sp>
        <p:nvSpPr>
          <p:cNvPr id="87" name="CuadroTexto 86"/>
          <p:cNvSpPr txBox="1"/>
          <p:nvPr/>
        </p:nvSpPr>
        <p:spPr>
          <a:xfrm flipH="1">
            <a:off x="277397" y="4877678"/>
            <a:ext cx="8867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 smtClean="0"/>
              <a:t>UABC </a:t>
            </a:r>
            <a:r>
              <a:rPr lang="es-MX" sz="1000" dirty="0" smtClean="0"/>
              <a:t>Tijuana</a:t>
            </a:r>
            <a:endParaRPr lang="es-ES" sz="1000" dirty="0"/>
          </a:p>
        </p:txBody>
      </p:sp>
      <p:cxnSp>
        <p:nvCxnSpPr>
          <p:cNvPr id="154" name="Conector recto 134"/>
          <p:cNvCxnSpPr/>
          <p:nvPr/>
        </p:nvCxnSpPr>
        <p:spPr>
          <a:xfrm>
            <a:off x="19836" y="3511130"/>
            <a:ext cx="9144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CuadroTexto 86"/>
          <p:cNvSpPr txBox="1"/>
          <p:nvPr/>
        </p:nvSpPr>
        <p:spPr>
          <a:xfrm flipH="1">
            <a:off x="492589" y="4613729"/>
            <a:ext cx="9396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 smtClean="0"/>
              <a:t>UABC </a:t>
            </a:r>
            <a:r>
              <a:rPr lang="es-MX" sz="1000" dirty="0" smtClean="0"/>
              <a:t>Mexicali</a:t>
            </a:r>
            <a:endParaRPr lang="es-ES" sz="1000" dirty="0"/>
          </a:p>
        </p:txBody>
      </p:sp>
      <p:sp>
        <p:nvSpPr>
          <p:cNvPr id="160" name="CuadroTexto 86"/>
          <p:cNvSpPr txBox="1"/>
          <p:nvPr/>
        </p:nvSpPr>
        <p:spPr>
          <a:xfrm flipH="1">
            <a:off x="753545" y="4248516"/>
            <a:ext cx="1008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 smtClean="0"/>
              <a:t>UABC </a:t>
            </a:r>
            <a:r>
              <a:rPr lang="es-MX" sz="1000" dirty="0" smtClean="0"/>
              <a:t>Ensenada</a:t>
            </a:r>
            <a:endParaRPr lang="es-ES" sz="1000" dirty="0" smtClean="0"/>
          </a:p>
        </p:txBody>
      </p:sp>
      <p:sp>
        <p:nvSpPr>
          <p:cNvPr id="192" name="CuadroTexto 86"/>
          <p:cNvSpPr txBox="1"/>
          <p:nvPr/>
        </p:nvSpPr>
        <p:spPr>
          <a:xfrm flipH="1">
            <a:off x="1513325" y="3590817"/>
            <a:ext cx="4507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UACJ</a:t>
            </a:r>
            <a:endParaRPr lang="es-ES" sz="1000" dirty="0" smtClean="0"/>
          </a:p>
        </p:txBody>
      </p:sp>
      <p:sp>
        <p:nvSpPr>
          <p:cNvPr id="194" name="CuadroTexto 86"/>
          <p:cNvSpPr txBox="1"/>
          <p:nvPr/>
        </p:nvSpPr>
        <p:spPr>
          <a:xfrm flipH="1">
            <a:off x="1162715" y="3798637"/>
            <a:ext cx="819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UAChilualua</a:t>
            </a:r>
            <a:endParaRPr lang="es-ES" sz="1000" dirty="0" smtClean="0"/>
          </a:p>
        </p:txBody>
      </p:sp>
      <p:pic>
        <p:nvPicPr>
          <p:cNvPr id="219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39" y="583039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" name="Conector recto 152"/>
          <p:cNvCxnSpPr>
            <a:stCxn id="35" idx="2"/>
            <a:endCxn id="219" idx="0"/>
          </p:cNvCxnSpPr>
          <p:nvPr/>
        </p:nvCxnSpPr>
        <p:spPr>
          <a:xfrm flipH="1">
            <a:off x="1162382" y="2669050"/>
            <a:ext cx="2073165" cy="316134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210" y="568056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9" name="Conector recto 146"/>
          <p:cNvCxnSpPr>
            <a:stCxn id="35" idx="2"/>
            <a:endCxn id="228" idx="0"/>
          </p:cNvCxnSpPr>
          <p:nvPr/>
        </p:nvCxnSpPr>
        <p:spPr>
          <a:xfrm flipH="1">
            <a:off x="1473053" y="2669050"/>
            <a:ext cx="1762494" cy="301151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34" y="547504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528" y="524899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59" y="504066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5" name="Conector recto 146"/>
          <p:cNvCxnSpPr>
            <a:stCxn id="35" idx="2"/>
            <a:endCxn id="232" idx="0"/>
          </p:cNvCxnSpPr>
          <p:nvPr/>
        </p:nvCxnSpPr>
        <p:spPr>
          <a:xfrm flipH="1">
            <a:off x="1752977" y="2669050"/>
            <a:ext cx="1482570" cy="280599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149"/>
          <p:cNvCxnSpPr>
            <a:stCxn id="35" idx="2"/>
            <a:endCxn id="233" idx="0"/>
          </p:cNvCxnSpPr>
          <p:nvPr/>
        </p:nvCxnSpPr>
        <p:spPr>
          <a:xfrm flipH="1">
            <a:off x="2060371" y="2669050"/>
            <a:ext cx="1175176" cy="257994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152"/>
          <p:cNvCxnSpPr>
            <a:stCxn id="35" idx="2"/>
            <a:endCxn id="234" idx="0"/>
          </p:cNvCxnSpPr>
          <p:nvPr/>
        </p:nvCxnSpPr>
        <p:spPr>
          <a:xfrm flipH="1">
            <a:off x="2326202" y="2669050"/>
            <a:ext cx="909345" cy="23716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24" y="488825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9" name="Conector recto 152"/>
          <p:cNvCxnSpPr>
            <a:stCxn id="35" idx="2"/>
            <a:endCxn id="238" idx="0"/>
          </p:cNvCxnSpPr>
          <p:nvPr/>
        </p:nvCxnSpPr>
        <p:spPr>
          <a:xfrm flipH="1">
            <a:off x="2520167" y="2669050"/>
            <a:ext cx="715380" cy="22192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40" y="458601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1" name="Conector recto 146"/>
          <p:cNvCxnSpPr>
            <a:stCxn id="35" idx="2"/>
            <a:endCxn id="240" idx="0"/>
          </p:cNvCxnSpPr>
          <p:nvPr/>
        </p:nvCxnSpPr>
        <p:spPr>
          <a:xfrm flipH="1">
            <a:off x="2816983" y="2669050"/>
            <a:ext cx="418564" cy="19169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CuadroTexto 86"/>
          <p:cNvSpPr txBox="1"/>
          <p:nvPr/>
        </p:nvSpPr>
        <p:spPr>
          <a:xfrm flipH="1">
            <a:off x="1817614" y="5451841"/>
            <a:ext cx="938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USON Nogales</a:t>
            </a:r>
            <a:endParaRPr lang="es-ES" sz="1000" dirty="0" smtClean="0"/>
          </a:p>
        </p:txBody>
      </p:sp>
      <p:pic>
        <p:nvPicPr>
          <p:cNvPr id="24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152" y="4380307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9" name="Conector recto 146"/>
          <p:cNvCxnSpPr>
            <a:stCxn id="35" idx="2"/>
            <a:endCxn id="248" idx="0"/>
          </p:cNvCxnSpPr>
          <p:nvPr/>
        </p:nvCxnSpPr>
        <p:spPr>
          <a:xfrm flipH="1">
            <a:off x="3029995" y="2669050"/>
            <a:ext cx="205552" cy="171125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2" name="CuadroTexto 86"/>
          <p:cNvSpPr txBox="1"/>
          <p:nvPr/>
        </p:nvSpPr>
        <p:spPr>
          <a:xfrm flipH="1">
            <a:off x="603164" y="6195509"/>
            <a:ext cx="1085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USON Hermosillo</a:t>
            </a:r>
            <a:endParaRPr lang="es-ES" sz="1000" dirty="0" smtClean="0"/>
          </a:p>
        </p:txBody>
      </p:sp>
      <p:sp>
        <p:nvSpPr>
          <p:cNvPr id="253" name="CuadroTexto 86"/>
          <p:cNvSpPr txBox="1"/>
          <p:nvPr/>
        </p:nvSpPr>
        <p:spPr>
          <a:xfrm flipH="1">
            <a:off x="931560" y="5987679"/>
            <a:ext cx="1176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USON Cd. Obregón</a:t>
            </a:r>
            <a:endParaRPr lang="es-ES" sz="1000" dirty="0" smtClean="0"/>
          </a:p>
        </p:txBody>
      </p:sp>
      <p:sp>
        <p:nvSpPr>
          <p:cNvPr id="254" name="CuadroTexto 86"/>
          <p:cNvSpPr txBox="1"/>
          <p:nvPr/>
        </p:nvSpPr>
        <p:spPr>
          <a:xfrm flipH="1">
            <a:off x="1232466" y="5793704"/>
            <a:ext cx="7136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UASinaloa</a:t>
            </a:r>
            <a:endParaRPr lang="es-ES" sz="1000" dirty="0" smtClean="0"/>
          </a:p>
        </p:txBody>
      </p:sp>
      <p:sp>
        <p:nvSpPr>
          <p:cNvPr id="255" name="CuadroTexto 86"/>
          <p:cNvSpPr txBox="1"/>
          <p:nvPr/>
        </p:nvSpPr>
        <p:spPr>
          <a:xfrm flipH="1">
            <a:off x="1515400" y="5641294"/>
            <a:ext cx="7296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UAN Tepic</a:t>
            </a:r>
            <a:endParaRPr lang="es-ES" sz="1000" dirty="0" smtClean="0"/>
          </a:p>
        </p:txBody>
      </p:sp>
      <p:sp>
        <p:nvSpPr>
          <p:cNvPr id="256" name="CuadroTexto 86"/>
          <p:cNvSpPr txBox="1"/>
          <p:nvPr/>
        </p:nvSpPr>
        <p:spPr>
          <a:xfrm flipH="1">
            <a:off x="2122374" y="5234475"/>
            <a:ext cx="9076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UdeG</a:t>
            </a:r>
            <a:r>
              <a:rPr lang="es-MX" sz="1000" dirty="0" smtClean="0"/>
              <a:t> Vallarta</a:t>
            </a:r>
            <a:endParaRPr lang="es-ES" sz="1000" dirty="0" smtClean="0"/>
          </a:p>
        </p:txBody>
      </p:sp>
      <p:sp>
        <p:nvSpPr>
          <p:cNvPr id="257" name="CuadroTexto 86"/>
          <p:cNvSpPr txBox="1"/>
          <p:nvPr/>
        </p:nvSpPr>
        <p:spPr>
          <a:xfrm flipH="1">
            <a:off x="2634920" y="4790774"/>
            <a:ext cx="6238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UColima</a:t>
            </a:r>
            <a:endParaRPr lang="es-ES" sz="1000" dirty="0" smtClean="0"/>
          </a:p>
        </p:txBody>
      </p:sp>
      <p:sp>
        <p:nvSpPr>
          <p:cNvPr id="258" name="CuadroTexto 86"/>
          <p:cNvSpPr txBox="1"/>
          <p:nvPr/>
        </p:nvSpPr>
        <p:spPr>
          <a:xfrm flipH="1">
            <a:off x="2383106" y="5003949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UMICH Morelia</a:t>
            </a:r>
            <a:endParaRPr lang="es-ES" sz="1000" dirty="0" smtClean="0"/>
          </a:p>
        </p:txBody>
      </p:sp>
      <p:sp>
        <p:nvSpPr>
          <p:cNvPr id="259" name="CuadroTexto 86"/>
          <p:cNvSpPr txBox="1"/>
          <p:nvPr/>
        </p:nvSpPr>
        <p:spPr>
          <a:xfrm flipH="1">
            <a:off x="2871974" y="4558408"/>
            <a:ext cx="4571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UGto</a:t>
            </a:r>
            <a:endParaRPr lang="es-ES" sz="1000" dirty="0" smtClean="0"/>
          </a:p>
        </p:txBody>
      </p:sp>
      <p:sp>
        <p:nvSpPr>
          <p:cNvPr id="260" name="CuadroTexto 86"/>
          <p:cNvSpPr txBox="1"/>
          <p:nvPr/>
        </p:nvSpPr>
        <p:spPr>
          <a:xfrm flipH="1">
            <a:off x="266674" y="6383001"/>
            <a:ext cx="10406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UAguascalientes</a:t>
            </a:r>
            <a:endParaRPr lang="es-ES" sz="1000" dirty="0" smtClean="0"/>
          </a:p>
        </p:txBody>
      </p:sp>
      <p:sp>
        <p:nvSpPr>
          <p:cNvPr id="261" name="CuadroTexto 86"/>
          <p:cNvSpPr txBox="1"/>
          <p:nvPr/>
        </p:nvSpPr>
        <p:spPr>
          <a:xfrm flipH="1">
            <a:off x="3097084" y="4350578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UdeG</a:t>
            </a:r>
            <a:endParaRPr lang="es-ES" sz="1000" dirty="0" smtClean="0"/>
          </a:p>
        </p:txBody>
      </p:sp>
      <p:pic>
        <p:nvPicPr>
          <p:cNvPr id="271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46" y="5938135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124" y="5725940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547" y="5515548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4" name="Conector recto 164"/>
          <p:cNvCxnSpPr>
            <a:stCxn id="59" idx="2"/>
            <a:endCxn id="271" idx="0"/>
          </p:cNvCxnSpPr>
          <p:nvPr/>
        </p:nvCxnSpPr>
        <p:spPr>
          <a:xfrm flipH="1">
            <a:off x="3562089" y="2051089"/>
            <a:ext cx="1407637" cy="388704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Conector recto 167"/>
          <p:cNvCxnSpPr>
            <a:stCxn id="59" idx="2"/>
            <a:endCxn id="272" idx="0"/>
          </p:cNvCxnSpPr>
          <p:nvPr/>
        </p:nvCxnSpPr>
        <p:spPr>
          <a:xfrm flipH="1">
            <a:off x="3856967" y="2051089"/>
            <a:ext cx="1112759" cy="367485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170"/>
          <p:cNvCxnSpPr>
            <a:stCxn id="59" idx="2"/>
            <a:endCxn id="273" idx="0"/>
          </p:cNvCxnSpPr>
          <p:nvPr/>
        </p:nvCxnSpPr>
        <p:spPr>
          <a:xfrm flipH="1">
            <a:off x="4138390" y="2051089"/>
            <a:ext cx="831336" cy="346445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642" y="5307718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1" name="Conector recto 170"/>
          <p:cNvCxnSpPr>
            <a:stCxn id="59" idx="2"/>
            <a:endCxn id="280" idx="0"/>
          </p:cNvCxnSpPr>
          <p:nvPr/>
        </p:nvCxnSpPr>
        <p:spPr>
          <a:xfrm flipH="1">
            <a:off x="4415485" y="2051089"/>
            <a:ext cx="554241" cy="325662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3" name="CuadroTexto 86"/>
          <p:cNvSpPr txBox="1"/>
          <p:nvPr/>
        </p:nvSpPr>
        <p:spPr>
          <a:xfrm flipH="1">
            <a:off x="4476972" y="5258636"/>
            <a:ext cx="4780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UANL</a:t>
            </a:r>
            <a:endParaRPr lang="es-ES" sz="1000" dirty="0" smtClean="0"/>
          </a:p>
        </p:txBody>
      </p:sp>
      <p:sp>
        <p:nvSpPr>
          <p:cNvPr id="284" name="CuadroTexto 86"/>
          <p:cNvSpPr txBox="1"/>
          <p:nvPr/>
        </p:nvSpPr>
        <p:spPr>
          <a:xfrm flipH="1">
            <a:off x="4206738" y="5480311"/>
            <a:ext cx="5196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UASLP</a:t>
            </a:r>
            <a:endParaRPr lang="es-ES" sz="1000" dirty="0" smtClean="0"/>
          </a:p>
        </p:txBody>
      </p:sp>
      <p:sp>
        <p:nvSpPr>
          <p:cNvPr id="285" name="CuadroTexto 86"/>
          <p:cNvSpPr txBox="1"/>
          <p:nvPr/>
        </p:nvSpPr>
        <p:spPr>
          <a:xfrm flipH="1">
            <a:off x="3923335" y="5688131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UJED</a:t>
            </a:r>
            <a:endParaRPr lang="es-ES" sz="1000" dirty="0" smtClean="0"/>
          </a:p>
        </p:txBody>
      </p:sp>
      <p:sp>
        <p:nvSpPr>
          <p:cNvPr id="286" name="CuadroTexto 86"/>
          <p:cNvSpPr txBox="1"/>
          <p:nvPr/>
        </p:nvSpPr>
        <p:spPr>
          <a:xfrm flipH="1">
            <a:off x="3643367" y="5895951"/>
            <a:ext cx="3994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UAZ</a:t>
            </a:r>
            <a:endParaRPr lang="es-ES" sz="1000" dirty="0" smtClean="0"/>
          </a:p>
        </p:txBody>
      </p:sp>
      <p:sp>
        <p:nvSpPr>
          <p:cNvPr id="287" name="CuadroTexto 86"/>
          <p:cNvSpPr txBox="1"/>
          <p:nvPr/>
        </p:nvSpPr>
        <p:spPr>
          <a:xfrm flipH="1">
            <a:off x="2649033" y="6533276"/>
            <a:ext cx="1556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UATamaulipas</a:t>
            </a:r>
            <a:r>
              <a:rPr lang="es-MX" sz="1000" dirty="0" smtClean="0"/>
              <a:t> Cd. Victoria</a:t>
            </a:r>
            <a:endParaRPr lang="es-ES" sz="1000" dirty="0" smtClean="0"/>
          </a:p>
        </p:txBody>
      </p:sp>
      <p:sp>
        <p:nvSpPr>
          <p:cNvPr id="288" name="CuadroTexto 86"/>
          <p:cNvSpPr txBox="1"/>
          <p:nvPr/>
        </p:nvSpPr>
        <p:spPr>
          <a:xfrm flipH="1">
            <a:off x="3364662" y="6103766"/>
            <a:ext cx="7906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UACoahuila</a:t>
            </a:r>
            <a:endParaRPr lang="es-ES" sz="1000" dirty="0" smtClean="0"/>
          </a:p>
        </p:txBody>
      </p:sp>
      <p:sp>
        <p:nvSpPr>
          <p:cNvPr id="289" name="CuadroTexto 86"/>
          <p:cNvSpPr txBox="1"/>
          <p:nvPr/>
        </p:nvSpPr>
        <p:spPr>
          <a:xfrm flipH="1">
            <a:off x="2977542" y="6325446"/>
            <a:ext cx="1564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UATamaulipas</a:t>
            </a:r>
            <a:r>
              <a:rPr lang="es-MX" sz="1000" dirty="0" smtClean="0"/>
              <a:t> Matamoros</a:t>
            </a:r>
            <a:endParaRPr lang="es-ES" sz="1000" dirty="0" smtClean="0"/>
          </a:p>
        </p:txBody>
      </p:sp>
      <p:pic>
        <p:nvPicPr>
          <p:cNvPr id="29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59" y="659730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688" y="639896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19" y="620448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3" name="Conector recto 146"/>
          <p:cNvCxnSpPr>
            <a:stCxn id="50" idx="2"/>
            <a:endCxn id="290" idx="0"/>
          </p:cNvCxnSpPr>
          <p:nvPr/>
        </p:nvCxnSpPr>
        <p:spPr>
          <a:xfrm flipH="1">
            <a:off x="4454702" y="2669050"/>
            <a:ext cx="2006740" cy="392825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149"/>
          <p:cNvCxnSpPr>
            <a:stCxn id="50" idx="2"/>
            <a:endCxn id="291" idx="0"/>
          </p:cNvCxnSpPr>
          <p:nvPr/>
        </p:nvCxnSpPr>
        <p:spPr>
          <a:xfrm flipH="1">
            <a:off x="4720531" y="2669050"/>
            <a:ext cx="1740911" cy="372991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152"/>
          <p:cNvCxnSpPr>
            <a:stCxn id="50" idx="2"/>
            <a:endCxn id="292" idx="0"/>
          </p:cNvCxnSpPr>
          <p:nvPr/>
        </p:nvCxnSpPr>
        <p:spPr>
          <a:xfrm flipH="1">
            <a:off x="4986362" y="2669050"/>
            <a:ext cx="1475080" cy="353543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6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904" y="601050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7" name="Conector recto 152"/>
          <p:cNvCxnSpPr>
            <a:stCxn id="50" idx="2"/>
            <a:endCxn id="296" idx="0"/>
          </p:cNvCxnSpPr>
          <p:nvPr/>
        </p:nvCxnSpPr>
        <p:spPr>
          <a:xfrm flipH="1">
            <a:off x="5235747" y="2669050"/>
            <a:ext cx="1225695" cy="334145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55" y="584682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9" name="Conector recto 146"/>
          <p:cNvCxnSpPr>
            <a:stCxn id="50" idx="2"/>
            <a:endCxn id="298" idx="0"/>
          </p:cNvCxnSpPr>
          <p:nvPr/>
        </p:nvCxnSpPr>
        <p:spPr>
          <a:xfrm flipH="1">
            <a:off x="5490998" y="2669050"/>
            <a:ext cx="970444" cy="317777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369" y="564130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1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053" y="541525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174" y="520691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3" name="Conector recto 146"/>
          <p:cNvCxnSpPr>
            <a:stCxn id="50" idx="2"/>
            <a:endCxn id="300" idx="0"/>
          </p:cNvCxnSpPr>
          <p:nvPr/>
        </p:nvCxnSpPr>
        <p:spPr>
          <a:xfrm flipH="1">
            <a:off x="5743212" y="2669050"/>
            <a:ext cx="718230" cy="297225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Conector recto 149"/>
          <p:cNvCxnSpPr>
            <a:stCxn id="50" idx="2"/>
            <a:endCxn id="301" idx="0"/>
          </p:cNvCxnSpPr>
          <p:nvPr/>
        </p:nvCxnSpPr>
        <p:spPr>
          <a:xfrm flipH="1">
            <a:off x="6022896" y="2669050"/>
            <a:ext cx="438546" cy="274620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Conector recto 152"/>
          <p:cNvCxnSpPr>
            <a:stCxn id="50" idx="2"/>
            <a:endCxn id="302" idx="0"/>
          </p:cNvCxnSpPr>
          <p:nvPr/>
        </p:nvCxnSpPr>
        <p:spPr>
          <a:xfrm flipH="1">
            <a:off x="6261017" y="2669050"/>
            <a:ext cx="200425" cy="25378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6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849" y="5054509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7" name="Conector recto 152"/>
          <p:cNvCxnSpPr>
            <a:stCxn id="50" idx="2"/>
            <a:endCxn id="306" idx="0"/>
          </p:cNvCxnSpPr>
          <p:nvPr/>
        </p:nvCxnSpPr>
        <p:spPr>
          <a:xfrm>
            <a:off x="6461442" y="2669050"/>
            <a:ext cx="21250" cy="238545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680" y="4835404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9" name="Conector recto 146"/>
          <p:cNvCxnSpPr>
            <a:stCxn id="50" idx="2"/>
            <a:endCxn id="308" idx="0"/>
          </p:cNvCxnSpPr>
          <p:nvPr/>
        </p:nvCxnSpPr>
        <p:spPr>
          <a:xfrm>
            <a:off x="6461442" y="2669050"/>
            <a:ext cx="221081" cy="216635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0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37" y="4615837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1" name="Conector recto 146"/>
          <p:cNvCxnSpPr>
            <a:stCxn id="50" idx="2"/>
            <a:endCxn id="310" idx="0"/>
          </p:cNvCxnSpPr>
          <p:nvPr/>
        </p:nvCxnSpPr>
        <p:spPr>
          <a:xfrm>
            <a:off x="6461442" y="2669050"/>
            <a:ext cx="420238" cy="194678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3" name="CuadroTexto 86"/>
          <p:cNvSpPr txBox="1"/>
          <p:nvPr/>
        </p:nvSpPr>
        <p:spPr>
          <a:xfrm flipH="1">
            <a:off x="4523906" y="6547126"/>
            <a:ext cx="8274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UV Veracruz</a:t>
            </a:r>
            <a:endParaRPr lang="es-ES" sz="1000" dirty="0" smtClean="0"/>
          </a:p>
        </p:txBody>
      </p:sp>
      <p:sp>
        <p:nvSpPr>
          <p:cNvPr id="324" name="CuadroTexto 86"/>
          <p:cNvSpPr txBox="1"/>
          <p:nvPr/>
        </p:nvSpPr>
        <p:spPr>
          <a:xfrm flipH="1">
            <a:off x="4788631" y="6367006"/>
            <a:ext cx="7136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UV Xalapa</a:t>
            </a:r>
            <a:endParaRPr lang="es-ES" sz="1000" dirty="0" smtClean="0"/>
          </a:p>
        </p:txBody>
      </p:sp>
      <p:sp>
        <p:nvSpPr>
          <p:cNvPr id="325" name="CuadroTexto 86"/>
          <p:cNvSpPr txBox="1"/>
          <p:nvPr/>
        </p:nvSpPr>
        <p:spPr>
          <a:xfrm flipH="1">
            <a:off x="5547710" y="5819119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UAGro</a:t>
            </a:r>
            <a:endParaRPr lang="es-ES" sz="1000" dirty="0" smtClean="0"/>
          </a:p>
        </p:txBody>
      </p:sp>
      <p:sp>
        <p:nvSpPr>
          <p:cNvPr id="326" name="CuadroTexto 86"/>
          <p:cNvSpPr txBox="1"/>
          <p:nvPr/>
        </p:nvSpPr>
        <p:spPr>
          <a:xfrm flipH="1">
            <a:off x="5811016" y="5613584"/>
            <a:ext cx="4764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BUAP</a:t>
            </a:r>
            <a:endParaRPr lang="es-ES" sz="1000" dirty="0" smtClean="0"/>
          </a:p>
        </p:txBody>
      </p:sp>
      <p:sp>
        <p:nvSpPr>
          <p:cNvPr id="327" name="CuadroTexto 86"/>
          <p:cNvSpPr txBox="1"/>
          <p:nvPr/>
        </p:nvSpPr>
        <p:spPr>
          <a:xfrm flipH="1">
            <a:off x="5051973" y="6177289"/>
            <a:ext cx="8819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UAEM Toluca</a:t>
            </a:r>
            <a:endParaRPr lang="es-ES" sz="1000" dirty="0" smtClean="0"/>
          </a:p>
        </p:txBody>
      </p:sp>
      <p:sp>
        <p:nvSpPr>
          <p:cNvPr id="328" name="CuadroTexto 86"/>
          <p:cNvSpPr txBox="1"/>
          <p:nvPr/>
        </p:nvSpPr>
        <p:spPr>
          <a:xfrm flipH="1">
            <a:off x="5289298" y="5984388"/>
            <a:ext cx="862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UAEMolrelos</a:t>
            </a:r>
            <a:endParaRPr lang="es-ES" sz="1000" dirty="0" smtClean="0"/>
          </a:p>
        </p:txBody>
      </p:sp>
      <p:sp>
        <p:nvSpPr>
          <p:cNvPr id="329" name="CuadroTexto 86"/>
          <p:cNvSpPr txBox="1"/>
          <p:nvPr/>
        </p:nvSpPr>
        <p:spPr>
          <a:xfrm flipH="1">
            <a:off x="6339676" y="5170219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UJAT</a:t>
            </a:r>
            <a:endParaRPr lang="es-ES" sz="1000" dirty="0" smtClean="0"/>
          </a:p>
        </p:txBody>
      </p:sp>
      <p:sp>
        <p:nvSpPr>
          <p:cNvPr id="330" name="CuadroTexto 86"/>
          <p:cNvSpPr txBox="1"/>
          <p:nvPr/>
        </p:nvSpPr>
        <p:spPr>
          <a:xfrm flipH="1">
            <a:off x="6542115" y="5017809"/>
            <a:ext cx="482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UAEH</a:t>
            </a:r>
            <a:endParaRPr lang="es-ES" sz="1000" dirty="0" smtClean="0"/>
          </a:p>
        </p:txBody>
      </p:sp>
      <p:sp>
        <p:nvSpPr>
          <p:cNvPr id="331" name="CuadroTexto 86"/>
          <p:cNvSpPr txBox="1"/>
          <p:nvPr/>
        </p:nvSpPr>
        <p:spPr>
          <a:xfrm flipH="1">
            <a:off x="6736422" y="4796124"/>
            <a:ext cx="4267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UAQ</a:t>
            </a:r>
            <a:endParaRPr lang="es-ES" sz="1000" dirty="0" smtClean="0"/>
          </a:p>
        </p:txBody>
      </p:sp>
      <p:sp>
        <p:nvSpPr>
          <p:cNvPr id="332" name="CuadroTexto 86"/>
          <p:cNvSpPr txBox="1"/>
          <p:nvPr/>
        </p:nvSpPr>
        <p:spPr>
          <a:xfrm flipH="1">
            <a:off x="6941148" y="4560584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IXP</a:t>
            </a:r>
            <a:endParaRPr lang="es-ES" sz="1000" dirty="0" smtClean="0"/>
          </a:p>
        </p:txBody>
      </p:sp>
      <p:pic>
        <p:nvPicPr>
          <p:cNvPr id="333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078" y="5605303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4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807" y="5908000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5" name="Conector recto 211"/>
          <p:cNvCxnSpPr>
            <a:stCxn id="326" idx="0"/>
            <a:endCxn id="334" idx="1"/>
          </p:cNvCxnSpPr>
          <p:nvPr/>
        </p:nvCxnSpPr>
        <p:spPr>
          <a:xfrm>
            <a:off x="6049222" y="5613584"/>
            <a:ext cx="802585" cy="38341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213"/>
          <p:cNvCxnSpPr>
            <a:stCxn id="326" idx="0"/>
            <a:endCxn id="333" idx="1"/>
          </p:cNvCxnSpPr>
          <p:nvPr/>
        </p:nvCxnSpPr>
        <p:spPr>
          <a:xfrm>
            <a:off x="6049222" y="5613584"/>
            <a:ext cx="801856" cy="8072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7" name="Conector recto 216"/>
          <p:cNvCxnSpPr>
            <a:stCxn id="334" idx="0"/>
            <a:endCxn id="333" idx="2"/>
          </p:cNvCxnSpPr>
          <p:nvPr/>
        </p:nvCxnSpPr>
        <p:spPr>
          <a:xfrm flipH="1" flipV="1">
            <a:off x="6990921" y="5783305"/>
            <a:ext cx="729" cy="12469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3" name="CuadroTexto 86"/>
          <p:cNvSpPr txBox="1"/>
          <p:nvPr/>
        </p:nvSpPr>
        <p:spPr>
          <a:xfrm flipH="1">
            <a:off x="6087768" y="5364189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UNAM</a:t>
            </a:r>
            <a:endParaRPr lang="es-ES" sz="1000" dirty="0" smtClean="0"/>
          </a:p>
        </p:txBody>
      </p:sp>
      <p:sp>
        <p:nvSpPr>
          <p:cNvPr id="344" name="CuadroTexto 86"/>
          <p:cNvSpPr txBox="1"/>
          <p:nvPr/>
        </p:nvSpPr>
        <p:spPr>
          <a:xfrm flipH="1">
            <a:off x="6766771" y="5391894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UAM</a:t>
            </a:r>
            <a:endParaRPr lang="es-ES" sz="1000" dirty="0" smtClean="0"/>
          </a:p>
        </p:txBody>
      </p:sp>
      <p:sp>
        <p:nvSpPr>
          <p:cNvPr id="345" name="CuadroTexto 86"/>
          <p:cNvSpPr txBox="1"/>
          <p:nvPr/>
        </p:nvSpPr>
        <p:spPr>
          <a:xfrm flipH="1">
            <a:off x="6633376" y="6015364"/>
            <a:ext cx="7713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CINVESTAV</a:t>
            </a:r>
            <a:endParaRPr lang="es-ES" sz="1000" dirty="0" smtClean="0"/>
          </a:p>
        </p:txBody>
      </p:sp>
      <p:pic>
        <p:nvPicPr>
          <p:cNvPr id="349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996" y="6089906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0" name="Conector recto 189"/>
          <p:cNvCxnSpPr>
            <a:stCxn id="68" idx="2"/>
            <a:endCxn id="349" idx="0"/>
          </p:cNvCxnSpPr>
          <p:nvPr/>
        </p:nvCxnSpPr>
        <p:spPr>
          <a:xfrm>
            <a:off x="7644379" y="3313895"/>
            <a:ext cx="66460" cy="277601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61" y="5882076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3" name="Conector recto 189"/>
          <p:cNvCxnSpPr>
            <a:stCxn id="68" idx="2"/>
            <a:endCxn id="352" idx="0"/>
          </p:cNvCxnSpPr>
          <p:nvPr/>
        </p:nvCxnSpPr>
        <p:spPr>
          <a:xfrm>
            <a:off x="7644379" y="3313895"/>
            <a:ext cx="260425" cy="256818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5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772" y="5698062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6" name="Conector recto 189"/>
          <p:cNvCxnSpPr>
            <a:stCxn id="68" idx="2"/>
            <a:endCxn id="355" idx="0"/>
          </p:cNvCxnSpPr>
          <p:nvPr/>
        </p:nvCxnSpPr>
        <p:spPr>
          <a:xfrm>
            <a:off x="7644379" y="3313895"/>
            <a:ext cx="442236" cy="23841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9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027" y="5448667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0" name="Conector recto 189"/>
          <p:cNvCxnSpPr>
            <a:stCxn id="68" idx="2"/>
            <a:endCxn id="359" idx="0"/>
          </p:cNvCxnSpPr>
          <p:nvPr/>
        </p:nvCxnSpPr>
        <p:spPr>
          <a:xfrm>
            <a:off x="7644379" y="3313895"/>
            <a:ext cx="608491" cy="213477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2" name="Picture 3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37" y="5226982"/>
            <a:ext cx="279685" cy="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3" name="Conector recto 189"/>
          <p:cNvCxnSpPr>
            <a:stCxn id="68" idx="2"/>
            <a:endCxn id="362" idx="0"/>
          </p:cNvCxnSpPr>
          <p:nvPr/>
        </p:nvCxnSpPr>
        <p:spPr>
          <a:xfrm>
            <a:off x="7644379" y="3313895"/>
            <a:ext cx="788601" cy="191308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5" name="CuadroTexto 86"/>
          <p:cNvSpPr txBox="1"/>
          <p:nvPr/>
        </p:nvSpPr>
        <p:spPr>
          <a:xfrm flipH="1">
            <a:off x="8495601" y="5172618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UADY</a:t>
            </a:r>
            <a:endParaRPr lang="es-ES" sz="1000" dirty="0" smtClean="0"/>
          </a:p>
        </p:txBody>
      </p:sp>
      <p:sp>
        <p:nvSpPr>
          <p:cNvPr id="366" name="CuadroTexto 86"/>
          <p:cNvSpPr txBox="1"/>
          <p:nvPr/>
        </p:nvSpPr>
        <p:spPr>
          <a:xfrm flipH="1">
            <a:off x="7782179" y="6054178"/>
            <a:ext cx="889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UACampeche</a:t>
            </a:r>
            <a:endParaRPr lang="es-ES" sz="1000" dirty="0" smtClean="0"/>
          </a:p>
        </p:txBody>
      </p:sp>
      <p:sp>
        <p:nvSpPr>
          <p:cNvPr id="367" name="CuadroTexto 86"/>
          <p:cNvSpPr txBox="1"/>
          <p:nvPr/>
        </p:nvSpPr>
        <p:spPr>
          <a:xfrm flipH="1">
            <a:off x="8154030" y="5657533"/>
            <a:ext cx="6655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UAQROO</a:t>
            </a:r>
            <a:endParaRPr lang="es-ES" sz="1000" dirty="0" smtClean="0"/>
          </a:p>
        </p:txBody>
      </p:sp>
      <p:sp>
        <p:nvSpPr>
          <p:cNvPr id="368" name="CuadroTexto 86"/>
          <p:cNvSpPr txBox="1"/>
          <p:nvPr/>
        </p:nvSpPr>
        <p:spPr>
          <a:xfrm flipH="1">
            <a:off x="7960631" y="5837643"/>
            <a:ext cx="830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err="1" smtClean="0"/>
              <a:t>UABJOaxaca</a:t>
            </a:r>
            <a:endParaRPr lang="es-ES" sz="1000" dirty="0" smtClean="0"/>
          </a:p>
        </p:txBody>
      </p:sp>
      <p:sp>
        <p:nvSpPr>
          <p:cNvPr id="369" name="CuadroTexto 86"/>
          <p:cNvSpPr txBox="1"/>
          <p:nvPr/>
        </p:nvSpPr>
        <p:spPr>
          <a:xfrm flipH="1">
            <a:off x="8333681" y="5418839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UJAT</a:t>
            </a:r>
            <a:endParaRPr lang="es-ES" sz="1000" dirty="0" smtClean="0"/>
          </a:p>
        </p:txBody>
      </p:sp>
      <p:sp>
        <p:nvSpPr>
          <p:cNvPr id="370" name="CuadroTexto 86"/>
          <p:cNvSpPr txBox="1"/>
          <p:nvPr/>
        </p:nvSpPr>
        <p:spPr>
          <a:xfrm flipH="1">
            <a:off x="7564164" y="6289708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UNACH Tapachula</a:t>
            </a:r>
            <a:endParaRPr lang="es-ES" sz="1000" dirty="0" smtClean="0"/>
          </a:p>
        </p:txBody>
      </p:sp>
      <p:sp>
        <p:nvSpPr>
          <p:cNvPr id="371" name="CuadroTexto 86"/>
          <p:cNvSpPr txBox="1"/>
          <p:nvPr/>
        </p:nvSpPr>
        <p:spPr>
          <a:xfrm flipH="1">
            <a:off x="7358167" y="6539093"/>
            <a:ext cx="11560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000" dirty="0" smtClean="0"/>
              <a:t>UNACH Tuxtla </a:t>
            </a:r>
            <a:r>
              <a:rPr lang="es-MX" sz="1000" dirty="0" err="1" smtClean="0"/>
              <a:t>Gtz.</a:t>
            </a:r>
            <a:endParaRPr lang="es-ES" sz="1000" dirty="0" smtClean="0"/>
          </a:p>
        </p:txBody>
      </p:sp>
    </p:spTree>
    <p:extLst>
      <p:ext uri="{BB962C8B-B14F-4D97-AF65-F5344CB8AC3E}">
        <p14:creationId xmlns:p14="http://schemas.microsoft.com/office/powerpoint/2010/main" val="39601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232</Words>
  <Application>Microsoft Macintosh PowerPoint</Application>
  <PresentationFormat>Presentación en pantalla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PROYECTO DE  CONECTIVIDAD UNIVERSITARIA A LA RED NIBA DEL  GOBIERNO MEXICANO </vt:lpstr>
      <vt:lpstr>7 CUDI Router y VLANs Backbone</vt:lpstr>
      <vt:lpstr>Universidades conectadas a hoteles con Router de CUDI</vt:lpstr>
      <vt:lpstr>Universidades conectadas a hoteles Sin Router de CUDI</vt:lpstr>
      <vt:lpstr>Universidades conectadas a hoteles sin Router de CUDI</vt:lpstr>
      <vt:lpstr>Red Virtual RNEI</vt:lpstr>
    </vt:vector>
  </TitlesOfParts>
  <Company>CUDI A.C.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Hans Ludwing Reyes Chavez</dc:creator>
  <cp:lastModifiedBy>Martha Avila</cp:lastModifiedBy>
  <cp:revision>25</cp:revision>
  <dcterms:created xsi:type="dcterms:W3CDTF">2014-01-14T21:42:12Z</dcterms:created>
  <dcterms:modified xsi:type="dcterms:W3CDTF">2014-01-30T20:01:43Z</dcterms:modified>
</cp:coreProperties>
</file>