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85" d="100"/>
          <a:sy n="85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33C87-B08F-4A40-BF4F-A396818D5962}" type="datetimeFigureOut">
              <a:rPr lang="es-ES" smtClean="0"/>
              <a:t>18/09/14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F332E-FB90-C44E-B314-358E2ABAEE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56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8F803F6-5119-462E-ACC0-6FAAFBE0F0E0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47E1B0-BD07-4974-A9E9-5845B53A32AD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351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23889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296144"/>
          </a:xfrm>
        </p:spPr>
        <p:txBody>
          <a:bodyPr/>
          <a:lstStyle>
            <a:lvl1pPr marL="0" indent="0" algn="ctr">
              <a:buNone/>
              <a:defRPr spc="-1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FBBBB-CA1D-4D87-85CA-A25A5C6798F1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3BD62-1E28-4E2B-81E7-2D0A2EF0F6F2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Segoe UI Light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9D59-5300-4B5A-A71C-C1C8D4F8BDF8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525AF54-A6C0-4999-8845-3A99BC701907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Segoe UI Light" pitchFamily="34" charset="0"/>
              </a:defRPr>
            </a:lvl1pPr>
            <a:lvl2pPr>
              <a:defRPr>
                <a:latin typeface="Segoe UI Light" pitchFamily="34" charset="0"/>
              </a:defRPr>
            </a:lvl2pPr>
            <a:lvl3pPr>
              <a:defRPr>
                <a:latin typeface="Segoe UI Light" pitchFamily="34" charset="0"/>
              </a:defRPr>
            </a:lvl3pPr>
            <a:lvl4pPr>
              <a:defRPr>
                <a:latin typeface="Segoe UI Light" pitchFamily="34" charset="0"/>
              </a:defRPr>
            </a:lvl4pPr>
            <a:lvl5pPr>
              <a:defRPr>
                <a:latin typeface="Segoe UI Light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C9ECB-9208-42E1-8A75-17D9DFF89765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5C08AAA-7698-4A9F-9EE0-E56829BB21E8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Segoe UI Light" pitchFamily="34" charset="0"/>
              </a:defRPr>
            </a:lvl1pPr>
            <a:lvl2pPr>
              <a:defRPr>
                <a:latin typeface="Segoe UI Light" pitchFamily="34" charset="0"/>
              </a:defRPr>
            </a:lvl2pPr>
            <a:lvl3pPr>
              <a:defRPr>
                <a:latin typeface="Segoe UI Light" pitchFamily="34" charset="0"/>
              </a:defRPr>
            </a:lvl3pPr>
            <a:lvl4pPr>
              <a:defRPr>
                <a:latin typeface="Segoe UI Light" pitchFamily="34" charset="0"/>
              </a:defRPr>
            </a:lvl4pPr>
            <a:lvl5pPr>
              <a:defRPr>
                <a:latin typeface="Segoe UI Light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870FE-BED4-4BE6-B13C-BCD0D23612F6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4877F17-2247-4B4C-B3FE-CA19AE38E670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37E96-5E22-4177-B4C3-63D39B57CCD0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CCF4F22-2726-42A5-A6CD-45AA35C294FB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 Light" pitchFamily="34" charset="0"/>
              </a:defRPr>
            </a:lvl1pPr>
            <a:lvl2pPr>
              <a:defRPr>
                <a:latin typeface="Segoe UI Light" pitchFamily="34" charset="0"/>
              </a:defRPr>
            </a:lvl2pPr>
            <a:lvl3pPr>
              <a:defRPr>
                <a:latin typeface="Segoe UI Light" pitchFamily="34" charset="0"/>
              </a:defRPr>
            </a:lvl3pPr>
            <a:lvl4pPr>
              <a:defRPr>
                <a:latin typeface="Segoe UI Light" pitchFamily="34" charset="0"/>
              </a:defRPr>
            </a:lvl4pPr>
            <a:lvl5pPr>
              <a:defRPr>
                <a:latin typeface="Segoe UI Light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3CB53-CC0D-41F1-B8A2-A59424359C88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6121084-470A-456D-A334-F8D63123F062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F0F19-9A3B-4910-96FE-792F5A7A0FAC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26541FA-B0AF-452B-A15A-5314903A6A2A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Segoe UI Light" pitchFamily="34" charset="0"/>
              </a:defRPr>
            </a:lvl1pPr>
            <a:lvl2pPr>
              <a:defRPr sz="2400">
                <a:latin typeface="Segoe UI Light" pitchFamily="34" charset="0"/>
              </a:defRPr>
            </a:lvl2pPr>
            <a:lvl3pPr>
              <a:defRPr sz="2000">
                <a:latin typeface="Segoe UI Light" pitchFamily="34" charset="0"/>
              </a:defRPr>
            </a:lvl3pPr>
            <a:lvl4pPr>
              <a:defRPr sz="1800">
                <a:latin typeface="Segoe UI Light" pitchFamily="34" charset="0"/>
              </a:defRPr>
            </a:lvl4pPr>
            <a:lvl5pPr>
              <a:defRPr sz="1800">
                <a:latin typeface="Segoe UI Ligh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Segoe UI Light" pitchFamily="34" charset="0"/>
              </a:defRPr>
            </a:lvl1pPr>
            <a:lvl2pPr>
              <a:defRPr sz="2400">
                <a:latin typeface="Segoe UI Light" pitchFamily="34" charset="0"/>
              </a:defRPr>
            </a:lvl2pPr>
            <a:lvl3pPr>
              <a:defRPr sz="2000">
                <a:latin typeface="Segoe UI Light" pitchFamily="34" charset="0"/>
              </a:defRPr>
            </a:lvl3pPr>
            <a:lvl4pPr>
              <a:defRPr sz="1800">
                <a:latin typeface="Segoe UI Light" pitchFamily="34" charset="0"/>
              </a:defRPr>
            </a:lvl4pPr>
            <a:lvl5pPr>
              <a:defRPr sz="1800">
                <a:latin typeface="Segoe UI Ligh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659AA-431B-409D-850F-52B4670C555F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2226215-224C-4A4F-BCBB-152504A5C0B5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Segoe UI Light" pitchFamily="34" charset="0"/>
              </a:defRPr>
            </a:lvl1pPr>
            <a:lvl2pPr>
              <a:defRPr sz="2000">
                <a:latin typeface="Segoe UI Light" pitchFamily="34" charset="0"/>
              </a:defRPr>
            </a:lvl2pPr>
            <a:lvl3pPr>
              <a:defRPr sz="1800">
                <a:latin typeface="Segoe UI Light" pitchFamily="34" charset="0"/>
              </a:defRPr>
            </a:lvl3pPr>
            <a:lvl4pPr>
              <a:defRPr sz="1600">
                <a:latin typeface="Segoe UI Light" pitchFamily="34" charset="0"/>
              </a:defRPr>
            </a:lvl4pPr>
            <a:lvl5pPr>
              <a:defRPr sz="1600">
                <a:latin typeface="Segoe UI Ligh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Segoe UI Light" pitchFamily="34" charset="0"/>
              </a:defRPr>
            </a:lvl1pPr>
            <a:lvl2pPr>
              <a:defRPr sz="2000">
                <a:latin typeface="Segoe UI Light" pitchFamily="34" charset="0"/>
              </a:defRPr>
            </a:lvl2pPr>
            <a:lvl3pPr>
              <a:defRPr sz="1800">
                <a:latin typeface="Segoe UI Light" pitchFamily="34" charset="0"/>
              </a:defRPr>
            </a:lvl3pPr>
            <a:lvl4pPr>
              <a:defRPr sz="1600">
                <a:latin typeface="Segoe UI Light" pitchFamily="34" charset="0"/>
              </a:defRPr>
            </a:lvl4pPr>
            <a:lvl5pPr>
              <a:defRPr sz="1600">
                <a:latin typeface="Segoe UI Ligh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ACC9-C848-46B5-AB27-435E280DC192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B68E47A-2089-4649-B356-FD968C658447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8F99B-3971-4BBB-89A2-FEE74683E2F3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931B6F0-2F30-43F5-8D28-5226E18B9FD5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558D-DEEC-4A59-8B6A-BD2E1E54E4C8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C5D128D-C030-4C92-AF02-83CBB1225C73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Segoe UI Light" pitchFamily="34" charset="0"/>
              </a:defRPr>
            </a:lvl1pPr>
            <a:lvl2pPr>
              <a:defRPr sz="2800">
                <a:latin typeface="Segoe UI Light" pitchFamily="34" charset="0"/>
              </a:defRPr>
            </a:lvl2pPr>
            <a:lvl3pPr>
              <a:defRPr sz="2400">
                <a:latin typeface="Segoe UI Light" pitchFamily="34" charset="0"/>
              </a:defRPr>
            </a:lvl3pPr>
            <a:lvl4pPr>
              <a:defRPr sz="2000">
                <a:latin typeface="Segoe UI Light" pitchFamily="34" charset="0"/>
              </a:defRPr>
            </a:lvl4pPr>
            <a:lvl5pPr>
              <a:defRPr sz="2000">
                <a:latin typeface="Segoe UI Light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Segoe UI Light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D33EB-AE0D-4731-861E-488ECDA4C81C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B149F2C-8F33-4991-B809-06C5EE4D94CA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9D9848-D72D-4210-8728-062624B320D9}" type="datetimeFigureOut">
              <a:rPr lang="es-MX"/>
              <a:pPr>
                <a:defRPr/>
              </a:pPr>
              <a:t>18/09/14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670D91-92E7-42A7-BD9A-425897068496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  <p:pic>
        <p:nvPicPr>
          <p:cNvPr id="1031" name="13 Imagen" descr="logo_CUDI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71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8 Imagen" descr="top_ver_0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08500"/>
            <a:ext cx="91440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 spc="-100">
          <a:solidFill>
            <a:schemeClr val="tx1"/>
          </a:solidFill>
          <a:latin typeface="Georg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Marcador de título"/>
          <p:cNvSpPr>
            <a:spLocks noGrp="1"/>
          </p:cNvSpPr>
          <p:nvPr>
            <p:ph type="title"/>
          </p:nvPr>
        </p:nvSpPr>
        <p:spPr bwMode="auto">
          <a:xfrm>
            <a:off x="250825" y="404813"/>
            <a:ext cx="8642350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  <a:endParaRPr lang="es-MX" dirty="0" smtClean="0"/>
          </a:p>
        </p:txBody>
      </p:sp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925" y="64531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2205B4-C0DB-401E-A025-0163ADF6C977}" type="datetimeFigureOut">
              <a:rPr lang="es-MX"/>
              <a:pPr>
                <a:defRPr/>
              </a:pPr>
              <a:t>18/09/14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771775" y="64484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975475" y="64484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70E63C-F8AB-42E9-A0DF-33E3CD9E3048}" type="slidenum">
              <a:rPr lang="es-MX"/>
              <a:pPr>
                <a:defRPr/>
              </a:pPr>
              <a:t>‹Nr.›</a:t>
            </a:fld>
            <a:endParaRPr lang="es-MX" dirty="0"/>
          </a:p>
        </p:txBody>
      </p:sp>
      <p:pic>
        <p:nvPicPr>
          <p:cNvPr id="2" name="Imagen 1" descr="cudi_re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4939"/>
            <a:ext cx="9144000" cy="9330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1"/>
          </a:solidFill>
          <a:latin typeface="Georg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500" spc="-1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 spc="-1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 spc="-1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 spc="-1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 spc="-1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11188" y="1238250"/>
            <a:ext cx="77724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sz="3200" dirty="0"/>
              <a:t>Invitación de  </a:t>
            </a:r>
            <a:r>
              <a:rPr lang="es-ES" sz="3200" dirty="0" err="1"/>
              <a:t>RedCLARA</a:t>
            </a:r>
            <a:r>
              <a:rPr lang="es-ES" sz="3200" dirty="0"/>
              <a:t> para integrar un grupo en México que participe en la comunidad de TICAL (</a:t>
            </a:r>
            <a:r>
              <a:rPr lang="es-ES" sz="3200" dirty="0" err="1"/>
              <a:t>RedTIC</a:t>
            </a:r>
            <a:r>
              <a:rPr lang="es-ES" sz="3200" dirty="0"/>
              <a:t>-MX)</a:t>
            </a:r>
            <a:endParaRPr lang="es-MX" sz="3200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1403350" y="3068638"/>
            <a:ext cx="6400800" cy="1296987"/>
          </a:xfrm>
        </p:spPr>
        <p:txBody>
          <a:bodyPr/>
          <a:lstStyle/>
          <a:p>
            <a:pPr eaLnBrk="1" hangingPunct="1">
              <a:defRPr/>
            </a:pPr>
            <a:r>
              <a:rPr lang="es-MX" dirty="0" smtClean="0"/>
              <a:t>Septiembre 2014</a:t>
            </a:r>
            <a:endParaRPr lang="es-MX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/>
              <a:t>O</a:t>
            </a:r>
            <a:r>
              <a:rPr lang="es-MX" dirty="0" smtClean="0"/>
              <a:t>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s-ES" dirty="0" smtClean="0"/>
              <a:t>Integrar el </a:t>
            </a:r>
            <a:r>
              <a:rPr lang="es-ES" dirty="0"/>
              <a:t>grupo de </a:t>
            </a:r>
            <a:r>
              <a:rPr lang="es-ES" dirty="0" err="1"/>
              <a:t>RedTIC</a:t>
            </a:r>
            <a:r>
              <a:rPr lang="es-ES" dirty="0"/>
              <a:t>-MX para colaborar con la Comunidad TICAL de </a:t>
            </a:r>
            <a:r>
              <a:rPr lang="es-ES" dirty="0" err="1"/>
              <a:t>RedCLARA</a:t>
            </a:r>
            <a:r>
              <a:rPr lang="es-ES" dirty="0"/>
              <a:t> </a:t>
            </a:r>
            <a:r>
              <a:rPr lang="es-ES" dirty="0" smtClean="0"/>
              <a:t>en </a:t>
            </a:r>
            <a:r>
              <a:rPr lang="es-ES" dirty="0"/>
              <a:t>diversos temas que permitan fortalecer la comunidad, compartir experiencias y soluciones en problemáticas.</a:t>
            </a:r>
            <a:endParaRPr lang="es-ES_tradnl" dirty="0"/>
          </a:p>
          <a:p>
            <a:pPr eaLnBrk="1" hangingPunct="1">
              <a:defRPr/>
            </a:pPr>
            <a:endParaRPr lang="es-MX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 smtClean="0"/>
              <a:t>Temáticas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000" dirty="0"/>
              <a:t>1. </a:t>
            </a:r>
            <a:r>
              <a:rPr lang="es-ES" sz="2000" dirty="0" smtClean="0"/>
              <a:t>Grupo </a:t>
            </a:r>
            <a:r>
              <a:rPr lang="es-ES" sz="2000" dirty="0"/>
              <a:t>de Colaboración en temas de Responsabilidad legal y </a:t>
            </a:r>
            <a:r>
              <a:rPr lang="es-ES" sz="2000" dirty="0" err="1"/>
              <a:t>TICs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2.  </a:t>
            </a:r>
            <a:r>
              <a:rPr lang="es-ES" sz="2000" dirty="0" smtClean="0"/>
              <a:t>Grupo </a:t>
            </a:r>
            <a:r>
              <a:rPr lang="es-ES" sz="2000" dirty="0"/>
              <a:t>de Colaboración en Temas de Infraestructura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3.  </a:t>
            </a:r>
            <a:r>
              <a:rPr lang="es-ES" sz="2000" dirty="0" smtClean="0"/>
              <a:t>Grupo </a:t>
            </a:r>
            <a:r>
              <a:rPr lang="es-ES" sz="2000" dirty="0"/>
              <a:t>de Colaboración en Temas de Gobernanza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4.  </a:t>
            </a:r>
            <a:r>
              <a:rPr lang="es-ES" sz="2000" dirty="0" smtClean="0"/>
              <a:t>Grupo </a:t>
            </a:r>
            <a:r>
              <a:rPr lang="es-ES" sz="2000" dirty="0"/>
              <a:t>de Colaboración en Temas de Servicios Tecnológicos de Apoyo Docente e Investigación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5.  </a:t>
            </a:r>
            <a:r>
              <a:rPr lang="es-ES" sz="2000" dirty="0" smtClean="0"/>
              <a:t>Grupo </a:t>
            </a:r>
            <a:r>
              <a:rPr lang="es-ES" sz="2000" dirty="0"/>
              <a:t>de Colaboración en Temas de Servicios Tecnológicos de Apoyo a la Gestión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6.  </a:t>
            </a:r>
            <a:r>
              <a:rPr lang="es-ES" sz="2000" dirty="0" smtClean="0"/>
              <a:t>Grupo </a:t>
            </a:r>
            <a:r>
              <a:rPr lang="es-ES" sz="2000" dirty="0"/>
              <a:t>de Colaboración en Temas de Seguridad de la información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7.   </a:t>
            </a:r>
            <a:r>
              <a:rPr lang="es-ES" sz="2000" dirty="0" smtClean="0"/>
              <a:t>Articulación </a:t>
            </a:r>
            <a:r>
              <a:rPr lang="es-ES" sz="2000" dirty="0"/>
              <a:t>y Generación de Alianzas con Empresas para Obtención de Servicios o Productos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8.   </a:t>
            </a:r>
            <a:r>
              <a:rPr lang="es-ES" sz="2000" dirty="0" smtClean="0"/>
              <a:t>Iniciativas </a:t>
            </a:r>
            <a:r>
              <a:rPr lang="es-ES" sz="2000" dirty="0"/>
              <a:t>de Perfeccionamiento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226745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 smtClean="0"/>
              <a:t>Equipo de trabajo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_tradnl" sz="2000" dirty="0" smtClean="0"/>
              <a:t>28 </a:t>
            </a:r>
            <a:r>
              <a:rPr lang="es-ES_tradnl" sz="2000" dirty="0"/>
              <a:t>de agosto en el encuentro temático Presentación del Estudio, objetivo de la investigación, revisión de las respuestas obtenidas en los diferentes tópicos</a:t>
            </a:r>
            <a:r>
              <a:rPr lang="es-ES_tradnl" sz="2000" dirty="0" smtClean="0"/>
              <a:t>.</a:t>
            </a:r>
          </a:p>
          <a:p>
            <a:pPr marL="0" indent="0">
              <a:buNone/>
            </a:pPr>
            <a:r>
              <a:rPr lang="es-ES" sz="2000" dirty="0" smtClean="0"/>
              <a:t>Equipo </a:t>
            </a:r>
            <a:r>
              <a:rPr lang="es-ES" sz="2000" dirty="0"/>
              <a:t>de trabajo que revisará el instrumento de medición de gobernanza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1.  UANL-  </a:t>
            </a:r>
            <a:r>
              <a:rPr lang="es-ES" sz="2000" dirty="0"/>
              <a:t>Ing. Alberto Zambrano Elizondo 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2.   </a:t>
            </a:r>
            <a:r>
              <a:rPr lang="es-ES" sz="2000" dirty="0" smtClean="0"/>
              <a:t>UAT-  </a:t>
            </a:r>
            <a:r>
              <a:rPr lang="es-ES" sz="2000" dirty="0"/>
              <a:t>Miguel Ángel </a:t>
            </a:r>
            <a:r>
              <a:rPr lang="es-ES" sz="2000" dirty="0" err="1"/>
              <a:t>Walle</a:t>
            </a:r>
            <a:r>
              <a:rPr lang="es-ES" sz="2000" dirty="0"/>
              <a:t> Vázquez 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3.   </a:t>
            </a:r>
            <a:r>
              <a:rPr lang="es-ES" sz="2000" dirty="0" smtClean="0"/>
              <a:t>CUDI -</a:t>
            </a:r>
            <a:r>
              <a:rPr lang="es-ES" sz="2000" dirty="0"/>
              <a:t> Martha Avila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4.  </a:t>
            </a:r>
            <a:r>
              <a:rPr lang="es-ES" sz="2000" dirty="0" smtClean="0"/>
              <a:t> UNAM - </a:t>
            </a:r>
            <a:r>
              <a:rPr lang="es-ES" sz="2000" dirty="0"/>
              <a:t> Nora Tapia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5.  </a:t>
            </a:r>
            <a:r>
              <a:rPr lang="es-ES" sz="2000" dirty="0" smtClean="0"/>
              <a:t> UNAM - </a:t>
            </a:r>
            <a:r>
              <a:rPr lang="es-ES" sz="2000" dirty="0"/>
              <a:t>Hugo Rivera Martínez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6.  </a:t>
            </a:r>
            <a:r>
              <a:rPr lang="es-ES" sz="2000" dirty="0" smtClean="0"/>
              <a:t> UNAM- Luz María </a:t>
            </a:r>
            <a:r>
              <a:rPr lang="es-ES" sz="2000" dirty="0"/>
              <a:t>Aguilar </a:t>
            </a:r>
            <a:endParaRPr lang="es-ES_tradnl" sz="2000" dirty="0"/>
          </a:p>
          <a:p>
            <a:pPr marL="0" indent="0">
              <a:buNone/>
            </a:pPr>
            <a:r>
              <a:rPr lang="es-ES_tradnl" sz="2000" dirty="0"/>
              <a:t> </a:t>
            </a:r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46537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 smtClean="0"/>
              <a:t>Equipo de trabajo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7. UABJO -  </a:t>
            </a:r>
            <a:r>
              <a:rPr lang="es-ES" sz="2000" dirty="0"/>
              <a:t>Abraham Martínez </a:t>
            </a:r>
            <a:r>
              <a:rPr lang="es-ES" sz="2000" dirty="0" err="1" smtClean="0"/>
              <a:t>Helmes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8. UAT-  </a:t>
            </a:r>
            <a:r>
              <a:rPr lang="es-ES" sz="2000" dirty="0"/>
              <a:t>Carlos Enrique Portes Flores 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 smtClean="0"/>
              <a:t>9. ITSON-</a:t>
            </a:r>
            <a:r>
              <a:rPr lang="es-ES" sz="2000" dirty="0"/>
              <a:t> Antonio García </a:t>
            </a:r>
            <a:r>
              <a:rPr lang="es-ES" sz="2000" dirty="0" smtClean="0"/>
              <a:t>Quintana</a:t>
            </a:r>
          </a:p>
          <a:p>
            <a:pPr marL="0" indent="0">
              <a:buNone/>
            </a:pPr>
            <a:r>
              <a:rPr lang="es-ES" sz="2000" dirty="0" smtClean="0"/>
              <a:t>10. UAEMEX - Alberto </a:t>
            </a:r>
            <a:r>
              <a:rPr lang="es-ES" sz="2000" dirty="0"/>
              <a:t>Torres </a:t>
            </a:r>
            <a:r>
              <a:rPr lang="es-ES" sz="2000" dirty="0" smtClean="0"/>
              <a:t>Gutiérrez</a:t>
            </a:r>
          </a:p>
          <a:p>
            <a:pPr marL="0" indent="0">
              <a:buNone/>
            </a:pPr>
            <a:r>
              <a:rPr lang="es-ES" sz="2000" dirty="0" smtClean="0"/>
              <a:t>11. UAEMEX - </a:t>
            </a:r>
            <a:r>
              <a:rPr lang="es-ES" sz="2000" dirty="0"/>
              <a:t>Agustín Olmos Cruz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12. UCOL - </a:t>
            </a:r>
            <a:r>
              <a:rPr lang="es-ES" sz="2000" dirty="0"/>
              <a:t>Minerva Rincón </a:t>
            </a: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 </a:t>
            </a:r>
            <a:endParaRPr lang="es-ES_tradnl" sz="2000" dirty="0"/>
          </a:p>
          <a:p>
            <a:pPr marL="0" indent="0">
              <a:buNone/>
            </a:pPr>
            <a:r>
              <a:rPr lang="es-ES_tradnl" sz="2000" dirty="0"/>
              <a:t> </a:t>
            </a:r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99027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 smtClean="0"/>
              <a:t>Próximo encuentro temático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 </a:t>
            </a:r>
            <a:endParaRPr lang="es-ES_tradnl" sz="2000" dirty="0"/>
          </a:p>
          <a:p>
            <a:pPr marL="0" indent="0">
              <a:buNone/>
            </a:pPr>
            <a:r>
              <a:rPr lang="es-ES_tradnl" sz="2000" dirty="0"/>
              <a:t> </a:t>
            </a:r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000" dirty="0"/>
          </a:p>
        </p:txBody>
      </p:sp>
      <p:pic>
        <p:nvPicPr>
          <p:cNvPr id="5" name="Imagen 4" descr="TICAL_conferencias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2222500"/>
            <a:ext cx="90805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31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di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cudi_01</Template>
  <TotalTime>75</TotalTime>
  <Words>110</Words>
  <Application>Microsoft Macintosh PowerPoint</Application>
  <PresentationFormat>Presentación en pantalla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cudi_01</vt:lpstr>
      <vt:lpstr>Tema de Office</vt:lpstr>
      <vt:lpstr>Invitación de  RedCLARA para integrar un grupo en México que participe en la comunidad de TICAL (RedTIC-MX)</vt:lpstr>
      <vt:lpstr>Objetivo</vt:lpstr>
      <vt:lpstr>Temáticas</vt:lpstr>
      <vt:lpstr>Equipo de trabajo</vt:lpstr>
      <vt:lpstr>Equipo de trabajo</vt:lpstr>
      <vt:lpstr>Próximo encuentro temático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Martha</dc:creator>
  <cp:lastModifiedBy>Martha Avila</cp:lastModifiedBy>
  <cp:revision>8</cp:revision>
  <cp:lastPrinted>2014-09-19T00:30:05Z</cp:lastPrinted>
  <dcterms:created xsi:type="dcterms:W3CDTF">2013-07-25T23:20:24Z</dcterms:created>
  <dcterms:modified xsi:type="dcterms:W3CDTF">2014-09-19T00:52:55Z</dcterms:modified>
</cp:coreProperties>
</file>