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sldIdLst>
    <p:sldId id="256" r:id="rId4"/>
    <p:sldId id="257" r:id="rId5"/>
    <p:sldId id="282" r:id="rId6"/>
    <p:sldId id="283" r:id="rId7"/>
    <p:sldId id="284" r:id="rId8"/>
    <p:sldId id="287" r:id="rId9"/>
    <p:sldId id="290" r:id="rId10"/>
    <p:sldId id="285" r:id="rId11"/>
    <p:sldId id="291" r:id="rId12"/>
    <p:sldId id="286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77724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B9EBAD-834C-42D6-A21F-E89B936F1AC8}" v="28" dt="2022-08-10T14:32:58.850"/>
    <p1510:client id="{EC2DBC6F-4112-314D-ACD6-3652C85A4B03}" v="18" dt="2022-08-10T04:39:26.8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2"/>
    <p:restoredTop sz="94654"/>
  </p:normalViewPr>
  <p:slideViewPr>
    <p:cSldViewPr snapToGrid="0">
      <p:cViewPr varScale="1">
        <p:scale>
          <a:sx n="101" d="100"/>
          <a:sy n="101" d="100"/>
        </p:scale>
        <p:origin x="20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mando Aldama" userId="bd41792a87109ff9" providerId="LiveId" clId="{BBB9EBAD-834C-42D6-A21F-E89B936F1AC8}"/>
    <pc:docChg chg="undo custSel addSld delSld modSld">
      <pc:chgData name="Armando Aldama" userId="bd41792a87109ff9" providerId="LiveId" clId="{BBB9EBAD-834C-42D6-A21F-E89B936F1AC8}" dt="2022-08-10T14:32:58.850" v="155" actId="113"/>
      <pc:docMkLst>
        <pc:docMk/>
      </pc:docMkLst>
      <pc:sldChg chg="modSp mod">
        <pc:chgData name="Armando Aldama" userId="bd41792a87109ff9" providerId="LiveId" clId="{BBB9EBAD-834C-42D6-A21F-E89B936F1AC8}" dt="2022-08-10T14:29:52.713" v="131" actId="20577"/>
        <pc:sldMkLst>
          <pc:docMk/>
          <pc:sldMk cId="0" sldId="256"/>
        </pc:sldMkLst>
        <pc:spChg chg="mod">
          <ac:chgData name="Armando Aldama" userId="bd41792a87109ff9" providerId="LiveId" clId="{BBB9EBAD-834C-42D6-A21F-E89B936F1AC8}" dt="2022-08-10T14:29:52.713" v="131" actId="20577"/>
          <ac:spMkLst>
            <pc:docMk/>
            <pc:sldMk cId="0" sldId="256"/>
            <ac:spMk id="254" creationId="{00000000-0000-0000-0000-000000000000}"/>
          </ac:spMkLst>
        </pc:spChg>
        <pc:spChg chg="mod">
          <ac:chgData name="Armando Aldama" userId="bd41792a87109ff9" providerId="LiveId" clId="{BBB9EBAD-834C-42D6-A21F-E89B936F1AC8}" dt="2022-08-10T14:18:10.763" v="5" actId="20577"/>
          <ac:spMkLst>
            <pc:docMk/>
            <pc:sldMk cId="0" sldId="256"/>
            <ac:spMk id="255" creationId="{00000000-0000-0000-0000-000000000000}"/>
          </ac:spMkLst>
        </pc:spChg>
      </pc:sldChg>
      <pc:sldChg chg="modSp">
        <pc:chgData name="Armando Aldama" userId="bd41792a87109ff9" providerId="LiveId" clId="{BBB9EBAD-834C-42D6-A21F-E89B936F1AC8}" dt="2022-08-10T14:32:58.850" v="155" actId="113"/>
        <pc:sldMkLst>
          <pc:docMk/>
          <pc:sldMk cId="3867663390" sldId="291"/>
        </pc:sldMkLst>
        <pc:graphicFrameChg chg="mod">
          <ac:chgData name="Armando Aldama" userId="bd41792a87109ff9" providerId="LiveId" clId="{BBB9EBAD-834C-42D6-A21F-E89B936F1AC8}" dt="2022-08-10T14:32:58.850" v="155" actId="113"/>
          <ac:graphicFrameMkLst>
            <pc:docMk/>
            <pc:sldMk cId="3867663390" sldId="291"/>
            <ac:graphicFrameMk id="9" creationId="{62A98069-B0E1-E1BA-2A73-4FCD843F42E3}"/>
          </ac:graphicFrameMkLst>
        </pc:graphicFrameChg>
      </pc:sldChg>
      <pc:sldChg chg="modSp mod">
        <pc:chgData name="Armando Aldama" userId="bd41792a87109ff9" providerId="LiveId" clId="{BBB9EBAD-834C-42D6-A21F-E89B936F1AC8}" dt="2022-08-10T14:18:37.396" v="6" actId="255"/>
        <pc:sldMkLst>
          <pc:docMk/>
          <pc:sldMk cId="3411765573" sldId="294"/>
        </pc:sldMkLst>
        <pc:graphicFrameChg chg="modGraphic">
          <ac:chgData name="Armando Aldama" userId="bd41792a87109ff9" providerId="LiveId" clId="{BBB9EBAD-834C-42D6-A21F-E89B936F1AC8}" dt="2022-08-10T14:18:37.396" v="6" actId="255"/>
          <ac:graphicFrameMkLst>
            <pc:docMk/>
            <pc:sldMk cId="3411765573" sldId="294"/>
            <ac:graphicFrameMk id="3" creationId="{8A23CF41-5C18-2642-B1DC-75BEE168538F}"/>
          </ac:graphicFrameMkLst>
        </pc:graphicFrameChg>
      </pc:sldChg>
      <pc:sldChg chg="addSp delSp modSp mod">
        <pc:chgData name="Armando Aldama" userId="bd41792a87109ff9" providerId="LiveId" clId="{BBB9EBAD-834C-42D6-A21F-E89B936F1AC8}" dt="2022-08-10T14:26:45.399" v="44" actId="1076"/>
        <pc:sldMkLst>
          <pc:docMk/>
          <pc:sldMk cId="1241383212" sldId="295"/>
        </pc:sldMkLst>
        <pc:graphicFrameChg chg="add mod modGraphic">
          <ac:chgData name="Armando Aldama" userId="bd41792a87109ff9" providerId="LiveId" clId="{BBB9EBAD-834C-42D6-A21F-E89B936F1AC8}" dt="2022-08-10T14:26:45.399" v="44" actId="1076"/>
          <ac:graphicFrameMkLst>
            <pc:docMk/>
            <pc:sldMk cId="1241383212" sldId="295"/>
            <ac:graphicFrameMk id="2" creationId="{F60C424D-C9A4-D988-AF87-2D20AF5C5BBD}"/>
          </ac:graphicFrameMkLst>
        </pc:graphicFrameChg>
        <pc:graphicFrameChg chg="del">
          <ac:chgData name="Armando Aldama" userId="bd41792a87109ff9" providerId="LiveId" clId="{BBB9EBAD-834C-42D6-A21F-E89B936F1AC8}" dt="2022-08-10T14:25:16.256" v="37" actId="478"/>
          <ac:graphicFrameMkLst>
            <pc:docMk/>
            <pc:sldMk cId="1241383212" sldId="295"/>
            <ac:graphicFrameMk id="3" creationId="{8A23CF41-5C18-2642-B1DC-75BEE168538F}"/>
          </ac:graphicFrameMkLst>
        </pc:graphicFrameChg>
      </pc:sldChg>
      <pc:sldChg chg="addSp delSp modSp del mod">
        <pc:chgData name="Armando Aldama" userId="bd41792a87109ff9" providerId="LiveId" clId="{BBB9EBAD-834C-42D6-A21F-E89B936F1AC8}" dt="2022-08-10T14:24:34.927" v="36" actId="47"/>
        <pc:sldMkLst>
          <pc:docMk/>
          <pc:sldMk cId="3683005714" sldId="295"/>
        </pc:sldMkLst>
        <pc:graphicFrameChg chg="add del modGraphic">
          <ac:chgData name="Armando Aldama" userId="bd41792a87109ff9" providerId="LiveId" clId="{BBB9EBAD-834C-42D6-A21F-E89B936F1AC8}" dt="2022-08-10T14:22:33.236" v="35" actId="478"/>
          <ac:graphicFrameMkLst>
            <pc:docMk/>
            <pc:sldMk cId="3683005714" sldId="295"/>
            <ac:graphicFrameMk id="3" creationId="{8A23CF41-5C18-2642-B1DC-75BEE168538F}"/>
          </ac:graphicFrameMkLst>
        </pc:graphicFrameChg>
        <pc:graphicFrameChg chg="add del mod">
          <ac:chgData name="Armando Aldama" userId="bd41792a87109ff9" providerId="LiveId" clId="{BBB9EBAD-834C-42D6-A21F-E89B936F1AC8}" dt="2022-08-10T14:22:31.833" v="34"/>
          <ac:graphicFrameMkLst>
            <pc:docMk/>
            <pc:sldMk cId="3683005714" sldId="295"/>
            <ac:graphicFrameMk id="4" creationId="{EE28E12A-544B-E5E4-9968-E3CF7959FE63}"/>
          </ac:graphicFrameMkLst>
        </pc:graphicFrameChg>
      </pc:sldChg>
      <pc:sldChg chg="addSp delSp modSp add mod">
        <pc:chgData name="Armando Aldama" userId="bd41792a87109ff9" providerId="LiveId" clId="{BBB9EBAD-834C-42D6-A21F-E89B936F1AC8}" dt="2022-08-10T14:27:24.477" v="47"/>
        <pc:sldMkLst>
          <pc:docMk/>
          <pc:sldMk cId="1619217599" sldId="296"/>
        </pc:sldMkLst>
        <pc:graphicFrameChg chg="del">
          <ac:chgData name="Armando Aldama" userId="bd41792a87109ff9" providerId="LiveId" clId="{BBB9EBAD-834C-42D6-A21F-E89B936F1AC8}" dt="2022-08-10T14:27:15.775" v="46" actId="478"/>
          <ac:graphicFrameMkLst>
            <pc:docMk/>
            <pc:sldMk cId="1619217599" sldId="296"/>
            <ac:graphicFrameMk id="2" creationId="{F60C424D-C9A4-D988-AF87-2D20AF5C5BBD}"/>
          </ac:graphicFrameMkLst>
        </pc:graphicFrameChg>
        <pc:graphicFrameChg chg="add mod">
          <ac:chgData name="Armando Aldama" userId="bd41792a87109ff9" providerId="LiveId" clId="{BBB9EBAD-834C-42D6-A21F-E89B936F1AC8}" dt="2022-08-10T14:27:24.477" v="47"/>
          <ac:graphicFrameMkLst>
            <pc:docMk/>
            <pc:sldMk cId="1619217599" sldId="296"/>
            <ac:graphicFrameMk id="4" creationId="{34944DD8-41E6-77FD-8D18-2F56C4832F7B}"/>
          </ac:graphicFrameMkLst>
        </pc:graphicFrameChg>
      </pc:sldChg>
      <pc:sldChg chg="addSp delSp modSp mod">
        <pc:chgData name="Armando Aldama" userId="bd41792a87109ff9" providerId="LiveId" clId="{BBB9EBAD-834C-42D6-A21F-E89B936F1AC8}" dt="2022-08-10T14:29:26.789" v="75"/>
        <pc:sldMkLst>
          <pc:docMk/>
          <pc:sldMk cId="762533619" sldId="297"/>
        </pc:sldMkLst>
        <pc:graphicFrameChg chg="del">
          <ac:chgData name="Armando Aldama" userId="bd41792a87109ff9" providerId="LiveId" clId="{BBB9EBAD-834C-42D6-A21F-E89B936F1AC8}" dt="2022-08-10T14:28:00.273" v="48" actId="478"/>
          <ac:graphicFrameMkLst>
            <pc:docMk/>
            <pc:sldMk cId="762533619" sldId="297"/>
            <ac:graphicFrameMk id="4" creationId="{34944DD8-41E6-77FD-8D18-2F56C4832F7B}"/>
          </ac:graphicFrameMkLst>
        </pc:graphicFrameChg>
        <pc:graphicFrameChg chg="add del mod">
          <ac:chgData name="Armando Aldama" userId="bd41792a87109ff9" providerId="LiveId" clId="{BBB9EBAD-834C-42D6-A21F-E89B936F1AC8}" dt="2022-08-10T14:28:27.369" v="56" actId="478"/>
          <ac:graphicFrameMkLst>
            <pc:docMk/>
            <pc:sldMk cId="762533619" sldId="297"/>
            <ac:graphicFrameMk id="5" creationId="{18BC34D5-BBC8-15E8-E2E5-25EF97639EF0}"/>
          </ac:graphicFrameMkLst>
        </pc:graphicFrameChg>
        <pc:graphicFrameChg chg="add del mod">
          <ac:chgData name="Armando Aldama" userId="bd41792a87109ff9" providerId="LiveId" clId="{BBB9EBAD-834C-42D6-A21F-E89B936F1AC8}" dt="2022-08-10T14:28:31.676" v="58" actId="478"/>
          <ac:graphicFrameMkLst>
            <pc:docMk/>
            <pc:sldMk cId="762533619" sldId="297"/>
            <ac:graphicFrameMk id="6" creationId="{18BC34D5-BBC8-15E8-E2E5-25EF97639EF0}"/>
          </ac:graphicFrameMkLst>
        </pc:graphicFrameChg>
        <pc:graphicFrameChg chg="add mod">
          <ac:chgData name="Armando Aldama" userId="bd41792a87109ff9" providerId="LiveId" clId="{BBB9EBAD-834C-42D6-A21F-E89B936F1AC8}" dt="2022-08-10T14:29:26.789" v="75"/>
          <ac:graphicFrameMkLst>
            <pc:docMk/>
            <pc:sldMk cId="762533619" sldId="297"/>
            <ac:graphicFrameMk id="7" creationId="{18BC34D5-BBC8-15E8-E2E5-25EF97639EF0}"/>
          </ac:graphicFrameMkLst>
        </pc:graphicFrameChg>
        <pc:picChg chg="add del mod">
          <ac:chgData name="Armando Aldama" userId="bd41792a87109ff9" providerId="LiveId" clId="{BBB9EBAD-834C-42D6-A21F-E89B936F1AC8}" dt="2022-08-10T14:28:44.880" v="63" actId="478"/>
          <ac:picMkLst>
            <pc:docMk/>
            <pc:sldMk cId="762533619" sldId="297"/>
            <ac:picMk id="2" creationId="{BA5B9EBB-F71F-1BC5-DD57-41D70248BBA5}"/>
          </ac:picMkLst>
        </pc:picChg>
      </pc:sldChg>
      <pc:sldChg chg="addSp delSp modSp add mod">
        <pc:chgData name="Armando Aldama" userId="bd41792a87109ff9" providerId="LiveId" clId="{BBB9EBAD-834C-42D6-A21F-E89B936F1AC8}" dt="2022-08-10T14:31:13.868" v="147" actId="1076"/>
        <pc:sldMkLst>
          <pc:docMk/>
          <pc:sldMk cId="902690676" sldId="298"/>
        </pc:sldMkLst>
        <pc:graphicFrameChg chg="add del mod">
          <ac:chgData name="Armando Aldama" userId="bd41792a87109ff9" providerId="LiveId" clId="{BBB9EBAD-834C-42D6-A21F-E89B936F1AC8}" dt="2022-08-10T14:30:27.497" v="135" actId="478"/>
          <ac:graphicFrameMkLst>
            <pc:docMk/>
            <pc:sldMk cId="902690676" sldId="298"/>
            <ac:graphicFrameMk id="4" creationId="{DB1674C8-A237-7703-E57E-45014A6CB000}"/>
          </ac:graphicFrameMkLst>
        </pc:graphicFrameChg>
        <pc:graphicFrameChg chg="add mod">
          <ac:chgData name="Armando Aldama" userId="bd41792a87109ff9" providerId="LiveId" clId="{BBB9EBAD-834C-42D6-A21F-E89B936F1AC8}" dt="2022-08-10T14:31:13.868" v="147" actId="1076"/>
          <ac:graphicFrameMkLst>
            <pc:docMk/>
            <pc:sldMk cId="902690676" sldId="298"/>
            <ac:graphicFrameMk id="5" creationId="{DB1674C8-A237-7703-E57E-45014A6CB000}"/>
          </ac:graphicFrameMkLst>
        </pc:graphicFrameChg>
        <pc:graphicFrameChg chg="del">
          <ac:chgData name="Armando Aldama" userId="bd41792a87109ff9" providerId="LiveId" clId="{BBB9EBAD-834C-42D6-A21F-E89B936F1AC8}" dt="2022-08-10T14:30:20.248" v="133" actId="478"/>
          <ac:graphicFrameMkLst>
            <pc:docMk/>
            <pc:sldMk cId="902690676" sldId="298"/>
            <ac:graphicFrameMk id="7" creationId="{18BC34D5-BBC8-15E8-E2E5-25EF97639EF0}"/>
          </ac:graphicFrameMkLst>
        </pc:graphicFrameChg>
      </pc:sldChg>
      <pc:sldChg chg="addSp modSp mod">
        <pc:chgData name="Armando Aldama" userId="bd41792a87109ff9" providerId="LiveId" clId="{BBB9EBAD-834C-42D6-A21F-E89B936F1AC8}" dt="2022-08-10T14:31:54.744" v="151" actId="1076"/>
        <pc:sldMkLst>
          <pc:docMk/>
          <pc:sldMk cId="396548678" sldId="299"/>
        </pc:sldMkLst>
        <pc:graphicFrameChg chg="add mod">
          <ac:chgData name="Armando Aldama" userId="bd41792a87109ff9" providerId="LiveId" clId="{BBB9EBAD-834C-42D6-A21F-E89B936F1AC8}" dt="2022-08-10T14:31:54.744" v="151" actId="1076"/>
          <ac:graphicFrameMkLst>
            <pc:docMk/>
            <pc:sldMk cId="396548678" sldId="299"/>
            <ac:graphicFrameMk id="4" creationId="{FB87FFE0-D8D4-2431-EF45-0E4F2722E36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rmandoaldama\Downloads\Encuesta%20sobre%20soluciones%20de%20conectividad%20inala&#769;mbrica%20en%20instituciones%20miembros%20de%20CUDI%20A.C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rmandoaldama\Downloads\Encuesta%20sobre%20soluciones%20de%20conectividad%20inala&#769;mbrica%20en%20instituciones%20miembros%20de%20CUDI%20A.C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rmandoaldama\Downloads\Encuesta%20sobre%20soluciones%20de%20conectividad%20inala&#769;mbrica%20en%20instituciones%20miembros%20de%20CUDI%20A.C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rmandoaldama\Downloads\Encuesta%20sobre%20soluciones%20de%20conectividad%20inala&#769;mbrica%20en%20instituciones%20miembros%20de%20CUDI%20A.C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3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4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784266848816026E-2"/>
          <c:y val="0.22525550034532521"/>
          <c:w val="0.82027071948998176"/>
          <c:h val="0.7609353543144152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918-A043-8FAA-F7256DF40F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918-A043-8FAA-F7256DF40F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918-A043-8FAA-F7256DF40FE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918-A043-8FAA-F7256DF40FE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918-A043-8FAA-F7256DF40FE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918-A043-8FAA-F7256DF40FE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918-A043-8FAA-F7256DF40FE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918-A043-8FAA-F7256DF40FE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918-A043-8FAA-F7256DF40FE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918-A043-8FAA-F7256DF40FE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918-A043-8FAA-F7256DF40FE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918-A043-8FAA-F7256DF40FE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918-A043-8FAA-F7256DF40FE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918-A043-8FAA-F7256DF40FE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918-A043-8FAA-F7256DF40FE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918-A043-8FAA-F7256DF40FE6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F918-A043-8FAA-F7256DF40FE6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F918-A043-8FAA-F7256DF40FE6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5-F918-A043-8FAA-F7256DF40FE6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7-F918-A043-8FAA-F7256DF40FE6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9-F918-A043-8FAA-F7256DF40FE6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B-F918-A043-8FAA-F7256DF40FE6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D-F918-A043-8FAA-F7256DF40FE6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F-F918-A043-8FAA-F7256DF40FE6}"/>
              </c:ext>
            </c:extLst>
          </c:dPt>
          <c:dLbls>
            <c:dLbl>
              <c:idx val="13"/>
              <c:layout>
                <c:manualLayout>
                  <c:x val="-4.7682149362477232E-3"/>
                  <c:y val="5.063817980022197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918-A043-8FAA-F7256DF40FE6}"/>
                </c:ext>
              </c:extLst>
            </c:dLbl>
            <c:dLbl>
              <c:idx val="14"/>
              <c:layout>
                <c:manualLayout>
                  <c:x val="7.0844717668488164E-4"/>
                  <c:y val="3.868062255282669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918-A043-8FAA-F7256DF40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'VII. Características más útiles'!$A$2:$A$25</c:f>
              <c:strCache>
                <c:ptCount val="24"/>
                <c:pt idx="0">
                  <c:v>Acceso unificado en todos los campus</c:v>
                </c:pt>
                <c:pt idx="1">
                  <c:v>Roaming</c:v>
                </c:pt>
                <c:pt idx="2">
                  <c:v>Administración centralizada</c:v>
                </c:pt>
                <c:pt idx="3">
                  <c:v>Cobertura</c:v>
                </c:pt>
                <c:pt idx="4">
                  <c:v>2.4  y 5 G</c:v>
                </c:pt>
                <c:pt idx="5">
                  <c:v>Método de autenticación</c:v>
                </c:pt>
                <c:pt idx="6">
                  <c:v>Doble banda</c:v>
                </c:pt>
                <c:pt idx="7">
                  <c:v>Velocidad</c:v>
                </c:pt>
                <c:pt idx="8">
                  <c:v>(en blanco)</c:v>
                </c:pt>
                <c:pt idx="9">
                  <c:v>2 frecuencias</c:v>
                </c:pt>
                <c:pt idx="10">
                  <c:v>802.1x</c:v>
                </c:pt>
                <c:pt idx="11">
                  <c:v>Acceso a Internet</c:v>
                </c:pt>
                <c:pt idx="12">
                  <c:v>Administración unificada</c:v>
                </c:pt>
                <c:pt idx="13">
                  <c:v>Administración en la nube</c:v>
                </c:pt>
                <c:pt idx="14">
                  <c:v>Amplio espectro de cobertura</c:v>
                </c:pt>
                <c:pt idx="15">
                  <c:v>Capacidad de dispositivos conectados</c:v>
                </c:pt>
                <c:pt idx="16">
                  <c:v>Fácil administración desde una Controladora Centralizada</c:v>
                </c:pt>
                <c:pt idx="17">
                  <c:v>Facilidad de conexión</c:v>
                </c:pt>
                <c:pt idx="18">
                  <c:v>Monitoreo</c:v>
                </c:pt>
                <c:pt idx="19">
                  <c:v>Ninguna</c:v>
                </c:pt>
                <c:pt idx="20">
                  <c:v>Robustez y capacidad de atención de usuarios por AP (MU MIMO)</c:v>
                </c:pt>
                <c:pt idx="21">
                  <c:v>Son adminsitradas por controladora</c:v>
                </c:pt>
                <c:pt idx="22">
                  <c:v>Una sola plataforma de administracion</c:v>
                </c:pt>
                <c:pt idx="23">
                  <c:v>ZeroClient</c:v>
                </c:pt>
              </c:strCache>
            </c:strRef>
          </c:cat>
          <c:val>
            <c:numRef>
              <c:f>'VII. Características más útiles'!$B$2:$B$25</c:f>
              <c:numCache>
                <c:formatCode>General</c:formatCode>
                <c:ptCount val="24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F918-A043-8FAA-F7256DF40FE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/>
              <a:t>Año de inicio de la principal solución inalámbrica en el campus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280730533683283E-2"/>
          <c:y val="7.7614163732455291E-2"/>
          <c:w val="0.88633038057742775"/>
          <c:h val="0.8180671510291076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354-BD4B-BB4F-2A5FBC8A5C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354-BD4B-BB4F-2A5FBC8A5C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354-BD4B-BB4F-2A5FBC8A5CF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354-BD4B-BB4F-2A5FBC8A5CF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354-BD4B-BB4F-2A5FBC8A5CF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354-BD4B-BB4F-2A5FBC8A5CF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354-BD4B-BB4F-2A5FBC8A5CF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4354-BD4B-BB4F-2A5FBC8A5CF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4354-BD4B-BB4F-2A5FBC8A5CF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4354-BD4B-BB4F-2A5FBC8A5CF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4354-BD4B-BB4F-2A5FBC8A5CF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4354-BD4B-BB4F-2A5FBC8A5CF3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4354-BD4B-BB4F-2A5FBC8A5CF3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4354-BD4B-BB4F-2A5FBC8A5CF3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4354-BD4B-BB4F-2A5FBC8A5C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'VIII.Año de inicio de la soluc.'!$B$2:$P$2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2021</c:v>
                </c:pt>
              </c:strCache>
            </c:strRef>
          </c:cat>
          <c:val>
            <c:numRef>
              <c:f>'VIII.Año de inicio de la soluc.'!$B$24:$P$24</c:f>
              <c:numCache>
                <c:formatCode>General</c:formatCode>
                <c:ptCount val="15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2</c:v>
                </c:pt>
                <c:pt idx="6">
                  <c:v>5</c:v>
                </c:pt>
                <c:pt idx="7">
                  <c:v>2</c:v>
                </c:pt>
                <c:pt idx="8">
                  <c:v>2</c:v>
                </c:pt>
                <c:pt idx="9">
                  <c:v>9</c:v>
                </c:pt>
                <c:pt idx="10">
                  <c:v>2</c:v>
                </c:pt>
                <c:pt idx="11">
                  <c:v>7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4354-BD4B-BB4F-2A5FBC8A5CF3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/>
              <a:t>Sistema de Administración de la solución inalámbrica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A56-0648-9766-C0594EC373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A56-0648-9766-C0594EC373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A56-0648-9766-C0594EC373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A56-0648-9766-C0594EC373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A56-0648-9766-C0594EC373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'IX. Sistema de Admon de la solu'!$B$2:$F$2</c:f>
              <c:strCache>
                <c:ptCount val="5"/>
                <c:pt idx="0">
                  <c:v>Campus Controladora On Perm</c:v>
                </c:pt>
                <c:pt idx="1">
                  <c:v>Campus con Controladora en la nube</c:v>
                </c:pt>
                <c:pt idx="2">
                  <c:v>Campus con Controladora distribuida</c:v>
                </c:pt>
                <c:pt idx="3">
                  <c:v>con Otra (especifique)</c:v>
                </c:pt>
                <c:pt idx="4">
                  <c:v>Campus sin controladora</c:v>
                </c:pt>
              </c:strCache>
            </c:strRef>
          </c:cat>
          <c:val>
            <c:numRef>
              <c:f>'IX. Sistema de Admon de la solu'!$B$24:$F$24</c:f>
              <c:numCache>
                <c:formatCode>General</c:formatCode>
                <c:ptCount val="5"/>
                <c:pt idx="0">
                  <c:v>35</c:v>
                </c:pt>
                <c:pt idx="1">
                  <c:v>7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56-0648-9766-C0594EC373B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Personal en la</a:t>
            </a:r>
            <a:r>
              <a:rPr lang="es-MX" baseline="0"/>
              <a:t> administración de la red de los campus</a:t>
            </a:r>
            <a:endParaRPr lang="es-MX"/>
          </a:p>
        </c:rich>
      </c:tx>
      <c:layout>
        <c:manualLayout>
          <c:xMode val="edge"/>
          <c:yMode val="edge"/>
          <c:x val="0.248069962754961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5.8196928817570319E-2"/>
          <c:y val="8.7669235262921613E-2"/>
          <c:w val="0.87555375307051375"/>
          <c:h val="0.419384908124732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'XI. Personal en la admón. '!$A$2:$A$22</c:f>
              <c:strCache>
                <c:ptCount val="21"/>
                <c:pt idx="0">
                  <c:v>CICESE</c:v>
                </c:pt>
                <c:pt idx="1">
                  <c:v>CONABIO</c:v>
                </c:pt>
                <c:pt idx="2">
                  <c:v>INSTITUTO TECNOLÓGICO DE SONORA</c:v>
                </c:pt>
                <c:pt idx="3">
                  <c:v>UNIVERSIDAD AUTÓNOMA DE AGUASCALIENTES</c:v>
                </c:pt>
                <c:pt idx="4">
                  <c:v>UNIVERSIDAD AUTÓNOMA DE CAMPACHE</c:v>
                </c:pt>
                <c:pt idx="5">
                  <c:v>UNIVERSIDAD AUTÓNOMA DE CHIAPAS</c:v>
                </c:pt>
                <c:pt idx="6">
                  <c:v>UNIVERSIDAD AUTÓNOMA DE CIUDAD JUÁREZ</c:v>
                </c:pt>
                <c:pt idx="7">
                  <c:v>UNIVERSIDAD AUTÓNOMA DE GUERRERO</c:v>
                </c:pt>
                <c:pt idx="8">
                  <c:v>UNIVERSIDAD AUTÓNOMA DE NUEVO LEÓN</c:v>
                </c:pt>
                <c:pt idx="9">
                  <c:v>UNIVERSIDAD AUTÓNOMA DE QUERÉTARO</c:v>
                </c:pt>
                <c:pt idx="10">
                  <c:v>UNIVERSIDAD AUTÓNOMA DE SAN LUIS POTOSÍ</c:v>
                </c:pt>
                <c:pt idx="11">
                  <c:v>UNIVERSIDAD AUTÓNOMA DEL CARMEN</c:v>
                </c:pt>
                <c:pt idx="12">
                  <c:v>UNIVERSIDAD AUTÓNOMA DEL ESTADO DE QUINTANA ROO</c:v>
                </c:pt>
                <c:pt idx="13">
                  <c:v>UNIVERSIDAD AUTÓNOMA METROPOLITANA</c:v>
                </c:pt>
                <c:pt idx="14">
                  <c:v>UNIVERSIDAD DE GUADALAJARA</c:v>
                </c:pt>
                <c:pt idx="15">
                  <c:v>UNIVERSIDAD DE SONORA</c:v>
                </c:pt>
                <c:pt idx="16">
                  <c:v>UNIVERSIDAD JUÁREZ AUTÓNOMA DE TABASCO</c:v>
                </c:pt>
                <c:pt idx="17">
                  <c:v>UNIVERSIDAD NACIONAL AUTÓNOMA DE MÉXICO</c:v>
                </c:pt>
                <c:pt idx="18">
                  <c:v>UNIVERSIDAD PEDAGÓGICA NACIONAL</c:v>
                </c:pt>
                <c:pt idx="19">
                  <c:v>UNIVERSIDAD POPULAR AUTONOMA DEL ESTADO DE PUEBLA AC</c:v>
                </c:pt>
                <c:pt idx="20">
                  <c:v>UNIVERSIDAD VERACRUZANA</c:v>
                </c:pt>
              </c:strCache>
            </c:strRef>
          </c:cat>
          <c:val>
            <c:numRef>
              <c:f>'XI. Personal en la admón. '!$B$2:$B$22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8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5</c:v>
                </c:pt>
                <c:pt idx="14">
                  <c:v>12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4D-AF4C-8E71-74C6B6EF0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4680351"/>
        <c:axId val="2044678687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'XI. Personal en la admón. '!$A$2:$A$22</c:f>
              <c:strCache>
                <c:ptCount val="21"/>
                <c:pt idx="0">
                  <c:v>CICESE</c:v>
                </c:pt>
                <c:pt idx="1">
                  <c:v>CONABIO</c:v>
                </c:pt>
                <c:pt idx="2">
                  <c:v>INSTITUTO TECNOLÓGICO DE SONORA</c:v>
                </c:pt>
                <c:pt idx="3">
                  <c:v>UNIVERSIDAD AUTÓNOMA DE AGUASCALIENTES</c:v>
                </c:pt>
                <c:pt idx="4">
                  <c:v>UNIVERSIDAD AUTÓNOMA DE CAMPACHE</c:v>
                </c:pt>
                <c:pt idx="5">
                  <c:v>UNIVERSIDAD AUTÓNOMA DE CHIAPAS</c:v>
                </c:pt>
                <c:pt idx="6">
                  <c:v>UNIVERSIDAD AUTÓNOMA DE CIUDAD JUÁREZ</c:v>
                </c:pt>
                <c:pt idx="7">
                  <c:v>UNIVERSIDAD AUTÓNOMA DE GUERRERO</c:v>
                </c:pt>
                <c:pt idx="8">
                  <c:v>UNIVERSIDAD AUTÓNOMA DE NUEVO LEÓN</c:v>
                </c:pt>
                <c:pt idx="9">
                  <c:v>UNIVERSIDAD AUTÓNOMA DE QUERÉTARO</c:v>
                </c:pt>
                <c:pt idx="10">
                  <c:v>UNIVERSIDAD AUTÓNOMA DE SAN LUIS POTOSÍ</c:v>
                </c:pt>
                <c:pt idx="11">
                  <c:v>UNIVERSIDAD AUTÓNOMA DEL CARMEN</c:v>
                </c:pt>
                <c:pt idx="12">
                  <c:v>UNIVERSIDAD AUTÓNOMA DEL ESTADO DE QUINTANA ROO</c:v>
                </c:pt>
                <c:pt idx="13">
                  <c:v>UNIVERSIDAD AUTÓNOMA METROPOLITANA</c:v>
                </c:pt>
                <c:pt idx="14">
                  <c:v>UNIVERSIDAD DE GUADALAJARA</c:v>
                </c:pt>
                <c:pt idx="15">
                  <c:v>UNIVERSIDAD DE SONORA</c:v>
                </c:pt>
                <c:pt idx="16">
                  <c:v>UNIVERSIDAD JUÁREZ AUTÓNOMA DE TABASCO</c:v>
                </c:pt>
                <c:pt idx="17">
                  <c:v>UNIVERSIDAD NACIONAL AUTÓNOMA DE MÉXICO</c:v>
                </c:pt>
                <c:pt idx="18">
                  <c:v>UNIVERSIDAD PEDAGÓGICA NACIONAL</c:v>
                </c:pt>
                <c:pt idx="19">
                  <c:v>UNIVERSIDAD POPULAR AUTONOMA DEL ESTADO DE PUEBLA AC</c:v>
                </c:pt>
                <c:pt idx="20">
                  <c:v>UNIVERSIDAD VERACRUZANA</c:v>
                </c:pt>
              </c:strCache>
            </c:strRef>
          </c:cat>
          <c:val>
            <c:numRef>
              <c:f>'XI. Personal en la admón. '!$C$2:$C$22</c:f>
              <c:numCache>
                <c:formatCode>General</c:formatCode>
                <c:ptCount val="21"/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  <c:pt idx="9">
                  <c:v>1</c:v>
                </c:pt>
                <c:pt idx="10">
                  <c:v>3</c:v>
                </c:pt>
                <c:pt idx="11">
                  <c:v>6</c:v>
                </c:pt>
                <c:pt idx="12">
                  <c:v>3</c:v>
                </c:pt>
                <c:pt idx="13">
                  <c:v>13</c:v>
                </c:pt>
                <c:pt idx="14">
                  <c:v>19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  <c:pt idx="2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4D-AF4C-8E71-74C6B6EF0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8867647"/>
        <c:axId val="2018878463"/>
      </c:lineChart>
      <c:catAx>
        <c:axId val="2044680351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44678687"/>
        <c:crosses val="autoZero"/>
        <c:auto val="1"/>
        <c:lblAlgn val="ctr"/>
        <c:lblOffset val="100"/>
        <c:noMultiLvlLbl val="0"/>
      </c:catAx>
      <c:valAx>
        <c:axId val="2044678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Número de Campus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44680351"/>
        <c:crosses val="autoZero"/>
        <c:crossBetween val="between"/>
      </c:valAx>
      <c:valAx>
        <c:axId val="201887846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Número</a:t>
                </a:r>
                <a:r>
                  <a:rPr lang="es-MX" baseline="0"/>
                  <a:t> de personas que administran la red del campus</a:t>
                </a:r>
              </a:p>
              <a:p>
                <a:pPr>
                  <a:defRPr/>
                </a:pPr>
                <a:endParaRPr lang="es-MX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18867647"/>
        <c:crosses val="max"/>
        <c:crossBetween val="between"/>
      </c:valAx>
      <c:catAx>
        <c:axId val="201886764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88784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/>
              <a:t>¿Cuenta con algún sistema de seguridad para la red inalámbrica?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D7-4778-A2F6-6A4AFD444B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D7-4778-A2F6-6A4AFD444B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'[Encuesta sobre soluciones de conectividad inalámbrica en instituciones miembros de CUDI A.C^.xlsx]XIV. Sistema de seguridad'!$B$26:$C$26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'[Encuesta sobre soluciones de conectividad inalámbrica en instituciones miembros de CUDI A.C^.xlsx]XIV. Sistema de seguridad'!$B$27:$C$27</c:f>
              <c:numCache>
                <c:formatCode>0%</c:formatCode>
                <c:ptCount val="2"/>
                <c:pt idx="0">
                  <c:v>0.81632653061224492</c:v>
                </c:pt>
                <c:pt idx="1">
                  <c:v>0.18367346938775511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D7-4778-A2F6-6A4AFD444BC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/>
              <a:t>¿Existe un radio planning para el aprovechamiento del espectro en el Campus?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A9-4EDA-9141-D72237E110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A9-4EDA-9141-D72237E110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A9-4EDA-9141-D72237E110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'[Encuesta sobre soluciones de conectividad inalámbrica en instituciones miembros de CUDI A.C^.xlsx]XV. Radio Planning'!$C$26:$E$26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'[Encuesta sobre soluciones de conectividad inalámbrica en instituciones miembros de CUDI A.C^.xlsx]XV. Radio Planning'!$C$27:$E$27</c:f>
              <c:numCache>
                <c:formatCode>0%</c:formatCode>
                <c:ptCount val="3"/>
                <c:pt idx="0">
                  <c:v>0.30612244897959184</c:v>
                </c:pt>
                <c:pt idx="1">
                  <c:v>0.65306122448979587</c:v>
                </c:pt>
                <c:pt idx="2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A9-4EDA-9141-D72237E1101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858808216046254"/>
          <c:y val="0.15590653362853646"/>
          <c:w val="0.33919276854780517"/>
          <c:h val="4.65832853210421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400" b="1" dirty="0"/>
              <a:t>Seleccione la frecuencia más utilizada por los usuarios en el campus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11-43E1-BAEF-67A414C511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11-43E1-BAEF-67A414C511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11-43E1-BAEF-67A414C511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'[Encuesta sobre soluciones de conectividad inalámbrica en instituciones miembros de CUDI A.C^.xlsx]XVI. Frecuencia más utilizada'!$C$28:$E$28</c:f>
              <c:strCache>
                <c:ptCount val="3"/>
                <c:pt idx="0">
                  <c:v>2.4G</c:v>
                </c:pt>
                <c:pt idx="1">
                  <c:v>5G</c:v>
                </c:pt>
                <c:pt idx="2">
                  <c:v>Otro</c:v>
                </c:pt>
              </c:strCache>
            </c:strRef>
          </c:cat>
          <c:val>
            <c:numRef>
              <c:f>'[Encuesta sobre soluciones de conectividad inalámbrica en instituciones miembros de CUDI A.C^.xlsx]XVI. Frecuencia más utilizada'!$C$29:$E$29</c:f>
              <c:numCache>
                <c:formatCode>0%</c:formatCode>
                <c:ptCount val="3"/>
                <c:pt idx="0">
                  <c:v>0.63265306122448983</c:v>
                </c:pt>
                <c:pt idx="1">
                  <c:v>0.32653061224489793</c:v>
                </c:pt>
                <c:pt idx="2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11-43E1-BAEF-67A414C511B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402488021324768"/>
          <c:y val="0.10074316939890711"/>
          <c:w val="0.21949905952621879"/>
          <c:h val="4.48164881029215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400" b="1" dirty="0"/>
              <a:t>Seleccione la frecuencia más utilizada por los usuarios en el campus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402488021324768"/>
          <c:y val="0.10074316939890711"/>
          <c:w val="0.21949905952621879"/>
          <c:h val="4.48164881029215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/>
              <a:t>¿Tiene implementado eduroam en el campus?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21-45E1-9946-0BB8DAB217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21-45E1-9946-0BB8DAB217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21-45E1-9946-0BB8DAB217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'[Encuesta sobre soluciones de conectividad inalámbrica en instituciones miembros de CUDI A.C^.xlsx]XVII. Estatus de eduroam'!$C$28:$E$28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En proceso de implementación</c:v>
                </c:pt>
              </c:strCache>
            </c:strRef>
          </c:cat>
          <c:val>
            <c:numRef>
              <c:f>'[Encuesta sobre soluciones de conectividad inalámbrica en instituciones miembros de CUDI A.C^.xlsx]XVII. Estatus de eduroam'!$C$29:$E$29</c:f>
              <c:numCache>
                <c:formatCode>0%</c:formatCode>
                <c:ptCount val="3"/>
                <c:pt idx="0">
                  <c:v>0.26530612244897961</c:v>
                </c:pt>
                <c:pt idx="1">
                  <c:v>0.65306122448979587</c:v>
                </c:pt>
                <c:pt idx="2">
                  <c:v>8.1632653061224483E-2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221-45E1-9946-0BB8DAB217B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610959521148959"/>
          <c:y val="9.8958668813741282E-2"/>
          <c:w val="0.42039178436028835"/>
          <c:h val="4.92087522876065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775080" y="111240"/>
            <a:ext cx="7593120" cy="4611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775080" y="111240"/>
            <a:ext cx="7593120" cy="4611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75080" y="111240"/>
            <a:ext cx="7593120" cy="4611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1800" b="0" strike="noStrike" spc="-1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14760" y="6138360"/>
            <a:ext cx="5434560" cy="70164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MX" sz="2200" b="0" strike="noStrike" spc="-1">
                <a:latin typeface="Calibri"/>
              </a:rPr>
              <a:t>Pulse para editar el formato del texto de título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29640" y="1470600"/>
            <a:ext cx="7884000" cy="2933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Séptimo nivel del esquema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MX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MX" sz="24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E6616F3C-A6FD-4386-8E84-D5F9610A7BFB}" type="slidenum">
              <a:rPr lang="es-MX" sz="1400" b="0" strike="noStrike" spc="-1">
                <a:solidFill>
                  <a:srgbClr val="B2B2B2"/>
                </a:solidFill>
                <a:latin typeface="Times New Roman"/>
              </a:rPr>
              <a:t>‹Nº›</a:t>
            </a:fld>
            <a:endParaRPr lang="es-MX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4760" y="6138360"/>
            <a:ext cx="5434560" cy="70164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775080" y="111240"/>
            <a:ext cx="7593120" cy="994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MX" sz="2200" b="0" strike="noStrike" spc="-1">
                <a:latin typeface="Calibri"/>
              </a:rPr>
              <a:t>Pulse para editar el formato del texto de título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1577520"/>
            <a:ext cx="3977280" cy="3998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Séptimo nivel del esquema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825880" y="1892160"/>
            <a:ext cx="2854440" cy="13716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Séptimo nivel del esquema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MX" sz="2400" b="0" strike="noStrike" spc="-1"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MX" sz="2400" b="0" strike="noStrike" spc="-1">
              <a:latin typeface="Times New Roman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sldNum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91055AD8-32C9-4A5F-A51D-9C70E3A567A9}" type="slidenum">
              <a:rPr lang="es-MX" sz="1400" b="0" strike="noStrike" spc="-1">
                <a:solidFill>
                  <a:srgbClr val="B2B2B2"/>
                </a:solidFill>
                <a:latin typeface="Times New Roman"/>
              </a:rPr>
              <a:t>‹Nº›</a:t>
            </a:fld>
            <a:endParaRPr lang="es-MX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4760" y="6138360"/>
            <a:ext cx="5434560" cy="70164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PlaceHolder 2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MX" sz="2400" b="0" strike="noStrike" spc="-1">
              <a:latin typeface="Times New Roman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s-MX" sz="2400" b="0" strike="noStrike" spc="-1">
              <a:latin typeface="Times New Roman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sldNum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482B724C-A354-4D46-8CAA-A24C5580CD78}" type="slidenum">
              <a:rPr lang="es-MX" sz="1400" b="0" strike="noStrike" spc="-1">
                <a:solidFill>
                  <a:srgbClr val="B2B2B2"/>
                </a:solidFill>
                <a:latin typeface="Times New Roman"/>
              </a:rPr>
              <a:t>‹Nº›</a:t>
            </a:fld>
            <a:endParaRPr lang="es-MX" sz="1400" b="0" strike="noStrike" spc="-1">
              <a:latin typeface="Times New Roman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MX" sz="1800" b="0" strike="noStrike" spc="-1">
                <a:latin typeface="Calibri"/>
              </a:rPr>
              <a:t>Pulse para editar el formato del texto de título</a:t>
            </a: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537120" y="629640"/>
            <a:ext cx="7833600" cy="250200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4" name="TextShape 2"/>
          <p:cNvSpPr txBox="1"/>
          <p:nvPr/>
        </p:nvSpPr>
        <p:spPr>
          <a:xfrm>
            <a:off x="732960" y="975960"/>
            <a:ext cx="7441920" cy="1718280"/>
          </a:xfrm>
          <a:prstGeom prst="rect">
            <a:avLst/>
          </a:prstGeom>
          <a:noFill/>
          <a:ln>
            <a:noFill/>
          </a:ln>
        </p:spPr>
        <p:txBody>
          <a:bodyPr lIns="0" tIns="11520" rIns="0" bIns="0">
            <a:noAutofit/>
          </a:bodyPr>
          <a:lstStyle/>
          <a:p>
            <a:pPr marL="12240" indent="1440" algn="ctr">
              <a:lnSpc>
                <a:spcPct val="100000"/>
              </a:lnSpc>
              <a:spcBef>
                <a:spcPts val="91"/>
              </a:spcBef>
              <a:tabLst>
                <a:tab pos="0" algn="l"/>
              </a:tabLst>
            </a:pPr>
            <a:r>
              <a:rPr lang="es-MX" sz="2800" b="0" strike="noStrike" spc="-7" dirty="0">
                <a:solidFill>
                  <a:srgbClr val="376092"/>
                </a:solidFill>
                <a:latin typeface="Trajan Pro"/>
              </a:rPr>
              <a:t>Encuesta sobre soluciones de conectividad inalámbrica en instituciones miembros de CUDI</a:t>
            </a:r>
          </a:p>
          <a:p>
            <a:pPr marL="12240" indent="1440" algn="ctr">
              <a:lnSpc>
                <a:spcPct val="100000"/>
              </a:lnSpc>
              <a:spcBef>
                <a:spcPts val="91"/>
              </a:spcBef>
              <a:tabLst>
                <a:tab pos="0" algn="l"/>
              </a:tabLst>
            </a:pPr>
            <a:r>
              <a:rPr lang="es-MX" sz="2800" spc="-7" dirty="0">
                <a:solidFill>
                  <a:srgbClr val="376092"/>
                </a:solidFill>
                <a:latin typeface="Trajan Pro"/>
              </a:rPr>
              <a:t>Tabulados básicos</a:t>
            </a:r>
            <a:endParaRPr lang="es-MX" sz="2800" b="0" strike="noStrike" spc="-7" dirty="0">
              <a:solidFill>
                <a:srgbClr val="376092"/>
              </a:solidFill>
              <a:latin typeface="Trajan Pro"/>
            </a:endParaRPr>
          </a:p>
        </p:txBody>
      </p:sp>
      <p:sp>
        <p:nvSpPr>
          <p:cNvPr id="255" name="CustomShape 3"/>
          <p:cNvSpPr/>
          <p:nvPr/>
        </p:nvSpPr>
        <p:spPr>
          <a:xfrm>
            <a:off x="3600000" y="3859200"/>
            <a:ext cx="5290560" cy="11227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80640" rIns="0" bIns="0">
            <a:spAutoFit/>
          </a:bodyPr>
          <a:lstStyle/>
          <a:p>
            <a:pPr algn="r">
              <a:lnSpc>
                <a:spcPct val="100000"/>
              </a:lnSpc>
              <a:spcBef>
                <a:spcPts val="635"/>
              </a:spcBef>
            </a:pPr>
            <a:r>
              <a:rPr lang="es-MX" sz="1950" b="0" strike="noStrike" spc="38" dirty="0">
                <a:solidFill>
                  <a:srgbClr val="898989"/>
                </a:solidFill>
                <a:latin typeface="Arial"/>
              </a:rPr>
              <a:t>Documento </a:t>
            </a:r>
            <a:r>
              <a:rPr lang="es-MX" sz="1950" b="0" strike="noStrike" spc="49" dirty="0">
                <a:solidFill>
                  <a:srgbClr val="898989"/>
                </a:solidFill>
                <a:latin typeface="Arial"/>
              </a:rPr>
              <a:t>para</a:t>
            </a:r>
            <a:r>
              <a:rPr lang="es-MX" sz="1950" b="0" strike="noStrike" spc="-55" dirty="0">
                <a:solidFill>
                  <a:srgbClr val="898989"/>
                </a:solidFill>
                <a:latin typeface="Arial"/>
              </a:rPr>
              <a:t> </a:t>
            </a:r>
            <a:r>
              <a:rPr lang="es-MX" sz="1950" b="0" strike="noStrike" spc="43" dirty="0">
                <a:solidFill>
                  <a:srgbClr val="898989"/>
                </a:solidFill>
                <a:latin typeface="Arial"/>
              </a:rPr>
              <a:t>discusión con el </a:t>
            </a:r>
            <a:endParaRPr lang="es-MX" sz="195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35"/>
              </a:spcBef>
            </a:pPr>
            <a:r>
              <a:rPr lang="es-MX" sz="1950" b="0" strike="noStrike" spc="43" dirty="0">
                <a:solidFill>
                  <a:srgbClr val="898989"/>
                </a:solidFill>
                <a:latin typeface="Arial"/>
              </a:rPr>
              <a:t>Comité para el Desarrollo de la Red</a:t>
            </a:r>
            <a:endParaRPr lang="es-MX" sz="195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41"/>
              </a:spcBef>
            </a:pPr>
            <a:r>
              <a:rPr lang="es-MX" sz="1950" b="0" strike="noStrike" spc="43" dirty="0">
                <a:solidFill>
                  <a:srgbClr val="898989"/>
                </a:solidFill>
                <a:latin typeface="Arial"/>
              </a:rPr>
              <a:t>Agosto</a:t>
            </a:r>
            <a:r>
              <a:rPr lang="es-MX" sz="1950" b="0" strike="noStrike" spc="-55" dirty="0">
                <a:solidFill>
                  <a:srgbClr val="898989"/>
                </a:solidFill>
                <a:latin typeface="Arial"/>
              </a:rPr>
              <a:t> </a:t>
            </a:r>
            <a:r>
              <a:rPr lang="es-MX" sz="1950" b="0" strike="noStrike" spc="24" dirty="0">
                <a:solidFill>
                  <a:srgbClr val="898989"/>
                </a:solidFill>
                <a:latin typeface="Arial"/>
              </a:rPr>
              <a:t>2022</a:t>
            </a:r>
            <a:endParaRPr lang="es-MX" sz="195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10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795C1B6-FD51-1827-3644-91FFAA0CBD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662754"/>
              </p:ext>
            </p:extLst>
          </p:nvPr>
        </p:nvGraphicFramePr>
        <p:xfrm>
          <a:off x="0" y="249838"/>
          <a:ext cx="9144000" cy="6358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9432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11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8F58E8B-23DA-66AE-B90D-B20D85500C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649509"/>
              </p:ext>
            </p:extLst>
          </p:nvPr>
        </p:nvGraphicFramePr>
        <p:xfrm>
          <a:off x="172995" y="444844"/>
          <a:ext cx="8377881" cy="564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0792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12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841D146-0D87-3B04-6B3C-5E90C75E42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157706"/>
              </p:ext>
            </p:extLst>
          </p:nvPr>
        </p:nvGraphicFramePr>
        <p:xfrm>
          <a:off x="259491" y="185351"/>
          <a:ext cx="8674444" cy="638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3043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13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A23CF41-5C18-2642-B1DC-75BEE1685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376514"/>
              </p:ext>
            </p:extLst>
          </p:nvPr>
        </p:nvGraphicFramePr>
        <p:xfrm>
          <a:off x="345988" y="271849"/>
          <a:ext cx="8452024" cy="5843143"/>
        </p:xfrm>
        <a:graphic>
          <a:graphicData uri="http://schemas.openxmlformats.org/drawingml/2006/table">
            <a:tbl>
              <a:tblPr/>
              <a:tblGrid>
                <a:gridCol w="3317484">
                  <a:extLst>
                    <a:ext uri="{9D8B030D-6E8A-4147-A177-3AD203B41FA5}">
                      <a16:colId xmlns:a16="http://schemas.microsoft.com/office/drawing/2014/main" val="3940075563"/>
                    </a:ext>
                  </a:extLst>
                </a:gridCol>
                <a:gridCol w="775025">
                  <a:extLst>
                    <a:ext uri="{9D8B030D-6E8A-4147-A177-3AD203B41FA5}">
                      <a16:colId xmlns:a16="http://schemas.microsoft.com/office/drawing/2014/main" val="622189704"/>
                    </a:ext>
                  </a:extLst>
                </a:gridCol>
                <a:gridCol w="871903">
                  <a:extLst>
                    <a:ext uri="{9D8B030D-6E8A-4147-A177-3AD203B41FA5}">
                      <a16:colId xmlns:a16="http://schemas.microsoft.com/office/drawing/2014/main" val="2376507859"/>
                    </a:ext>
                  </a:extLst>
                </a:gridCol>
                <a:gridCol w="871903">
                  <a:extLst>
                    <a:ext uri="{9D8B030D-6E8A-4147-A177-3AD203B41FA5}">
                      <a16:colId xmlns:a16="http://schemas.microsoft.com/office/drawing/2014/main" val="2597840651"/>
                    </a:ext>
                  </a:extLst>
                </a:gridCol>
                <a:gridCol w="871903">
                  <a:extLst>
                    <a:ext uri="{9D8B030D-6E8A-4147-A177-3AD203B41FA5}">
                      <a16:colId xmlns:a16="http://schemas.microsoft.com/office/drawing/2014/main" val="260232336"/>
                    </a:ext>
                  </a:extLst>
                </a:gridCol>
                <a:gridCol w="871903">
                  <a:extLst>
                    <a:ext uri="{9D8B030D-6E8A-4147-A177-3AD203B41FA5}">
                      <a16:colId xmlns:a16="http://schemas.microsoft.com/office/drawing/2014/main" val="646970395"/>
                    </a:ext>
                  </a:extLst>
                </a:gridCol>
                <a:gridCol w="871903">
                  <a:extLst>
                    <a:ext uri="{9D8B030D-6E8A-4147-A177-3AD203B41FA5}">
                      <a16:colId xmlns:a16="http://schemas.microsoft.com/office/drawing/2014/main" val="4074633655"/>
                    </a:ext>
                  </a:extLst>
                </a:gridCol>
              </a:tblGrid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Sistema de control de acceso a la red en el campus:  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231939"/>
                  </a:ext>
                </a:extLst>
              </a:tr>
              <a:tr h="487715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 la Institución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Campus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802.1x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Portal cautivo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Abierto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WPA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Otro (especifique)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360253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CICESE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290021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CONABIO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647499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TECNOLÓGICO DE SONORA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224678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AGUASCALIENTES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501249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CAMPACHE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446799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CHIAPAS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89502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CIUDAD JUÁREZ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975044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GUERRERO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576118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NUEVO LEÓN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70654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QUERÉTARO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848413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SAN LUIS POTOSÍ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107049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DEL CARMEN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736601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DEL ESTADO DE QUINTANA ROO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4438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METROPOLITANA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630090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GUADALAJARA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9955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SONORA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527340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JUÁREZ AUTÓNOMA DE TABASCO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31925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NACIONAL AUTÓNOMA DE MÉXICO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87242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PEDAGÓGICA NACIONAL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77319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POPULAR AUTONOMA DEL ESTADO DE PUEBLA AC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46470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VERACRUZANA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15958"/>
                  </a:ext>
                </a:extLst>
              </a:tr>
              <a:tr h="228616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5836" marR="5836" marT="5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36" marR="5836" marT="5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657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765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14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0C424D-C9A4-D988-AF87-2D20AF5C5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27878"/>
              </p:ext>
            </p:extLst>
          </p:nvPr>
        </p:nvGraphicFramePr>
        <p:xfrm>
          <a:off x="252665" y="228601"/>
          <a:ext cx="8423335" cy="5851544"/>
        </p:xfrm>
        <a:graphic>
          <a:graphicData uri="http://schemas.openxmlformats.org/drawingml/2006/table">
            <a:tbl>
              <a:tblPr/>
              <a:tblGrid>
                <a:gridCol w="3179809">
                  <a:extLst>
                    <a:ext uri="{9D8B030D-6E8A-4147-A177-3AD203B41FA5}">
                      <a16:colId xmlns:a16="http://schemas.microsoft.com/office/drawing/2014/main" val="2890647967"/>
                    </a:ext>
                  </a:extLst>
                </a:gridCol>
                <a:gridCol w="873921">
                  <a:extLst>
                    <a:ext uri="{9D8B030D-6E8A-4147-A177-3AD203B41FA5}">
                      <a16:colId xmlns:a16="http://schemas.microsoft.com/office/drawing/2014/main" val="4041119789"/>
                    </a:ext>
                  </a:extLst>
                </a:gridCol>
                <a:gridCol w="873921">
                  <a:extLst>
                    <a:ext uri="{9D8B030D-6E8A-4147-A177-3AD203B41FA5}">
                      <a16:colId xmlns:a16="http://schemas.microsoft.com/office/drawing/2014/main" val="4240948600"/>
                    </a:ext>
                  </a:extLst>
                </a:gridCol>
                <a:gridCol w="873921">
                  <a:extLst>
                    <a:ext uri="{9D8B030D-6E8A-4147-A177-3AD203B41FA5}">
                      <a16:colId xmlns:a16="http://schemas.microsoft.com/office/drawing/2014/main" val="3891711168"/>
                    </a:ext>
                  </a:extLst>
                </a:gridCol>
                <a:gridCol w="873921">
                  <a:extLst>
                    <a:ext uri="{9D8B030D-6E8A-4147-A177-3AD203B41FA5}">
                      <a16:colId xmlns:a16="http://schemas.microsoft.com/office/drawing/2014/main" val="3617931084"/>
                    </a:ext>
                  </a:extLst>
                </a:gridCol>
                <a:gridCol w="873921">
                  <a:extLst>
                    <a:ext uri="{9D8B030D-6E8A-4147-A177-3AD203B41FA5}">
                      <a16:colId xmlns:a16="http://schemas.microsoft.com/office/drawing/2014/main" val="1558401323"/>
                    </a:ext>
                  </a:extLst>
                </a:gridCol>
                <a:gridCol w="873921">
                  <a:extLst>
                    <a:ext uri="{9D8B030D-6E8A-4147-A177-3AD203B41FA5}">
                      <a16:colId xmlns:a16="http://schemas.microsoft.com/office/drawing/2014/main" val="2732509578"/>
                    </a:ext>
                  </a:extLst>
                </a:gridCol>
              </a:tblGrid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Indique si se cuenta con algún sistema que le permita dimensionar la red inalámbrica</a:t>
                      </a:r>
                    </a:p>
                  </a:txBody>
                  <a:tcPr marL="5867" marR="5867" marT="5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2965"/>
                  </a:ext>
                </a:extLst>
              </a:tr>
              <a:tr h="449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 la Institución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del Campus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Estudio de mapas de calor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Análisis por perfiles de uso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Estadísticas de uso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Ninguno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Otro (especifique)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06254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CICESE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4315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CONABIO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905121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TECNOLÓGICO DE SONORA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308207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AGUASCALIENTES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678889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CAMPACHE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555482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CHIAPAS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292496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CIUDAD JUÁREZ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274229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GUERRERO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276747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NUEVO LEÓN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10266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QUERÉTARO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073158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SAN LUIS POTOSÍ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7022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DEL CARMEN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9419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DEL ESTADO DE QUINTANA ROO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605798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METROPOLITANA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168061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GUADALAJARA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5899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SONORA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101934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JUÁREZ AUTÓNOMA DE TABASCO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516386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NACIONAL AUTÓNOMA DE MÉXICO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560696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PEDAGÓGICA NACIONAL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856329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POPULAR AUTONOMA DEL ESTADO DE PUEBLA AC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864232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VERACRUZANA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374407"/>
                  </a:ext>
                </a:extLst>
              </a:tr>
              <a:tr h="22475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66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383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15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4944DD8-41E6-77FD-8D18-2F56C4832F7B}"/>
              </a:ext>
            </a:extLst>
          </p:cNvPr>
          <p:cNvGraphicFramePr>
            <a:graphicFrameLocks/>
          </p:cNvGraphicFramePr>
          <p:nvPr/>
        </p:nvGraphicFramePr>
        <p:xfrm>
          <a:off x="823912" y="533400"/>
          <a:ext cx="7496176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9217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16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BC34D5-BBC8-15E8-E2E5-25EF97639E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771719"/>
              </p:ext>
            </p:extLst>
          </p:nvPr>
        </p:nvGraphicFramePr>
        <p:xfrm>
          <a:off x="149873" y="661736"/>
          <a:ext cx="8844254" cy="5354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2533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17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B1674C8-A237-7703-E57E-45014A6CB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197489"/>
              </p:ext>
            </p:extLst>
          </p:nvPr>
        </p:nvGraphicFramePr>
        <p:xfrm>
          <a:off x="271421" y="445167"/>
          <a:ext cx="8602579" cy="5582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2690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18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B1674C8-A237-7703-E57E-45014A6CB000}"/>
              </a:ext>
            </a:extLst>
          </p:cNvPr>
          <p:cNvGraphicFramePr>
            <a:graphicFrameLocks/>
          </p:cNvGraphicFramePr>
          <p:nvPr/>
        </p:nvGraphicFramePr>
        <p:xfrm>
          <a:off x="271421" y="445167"/>
          <a:ext cx="8602579" cy="5582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87FFE0-D8D4-2431-EF45-0E4F2722E3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470995"/>
              </p:ext>
            </p:extLst>
          </p:nvPr>
        </p:nvGraphicFramePr>
        <p:xfrm>
          <a:off x="270000" y="341225"/>
          <a:ext cx="8602579" cy="591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54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144000" y="233280"/>
            <a:ext cx="8784000" cy="1109160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noAutofit/>
          </a:bodyPr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sz="2400" b="0" strike="noStrike" spc="-7" dirty="0">
                <a:solidFill>
                  <a:srgbClr val="376092"/>
                </a:solidFill>
                <a:latin typeface="Trajan Pro"/>
              </a:rPr>
              <a:t>Encuesta sobre soluciones de conectividad inalámbrica</a:t>
            </a:r>
          </a:p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sz="2400" spc="-7" dirty="0">
                <a:solidFill>
                  <a:srgbClr val="376092"/>
                </a:solidFill>
                <a:latin typeface="Trajan Pro"/>
              </a:rPr>
              <a:t>Características principales</a:t>
            </a:r>
            <a:endParaRPr lang="es-MX" sz="2400" b="0" strike="noStrike" spc="-1" dirty="0">
              <a:latin typeface="Calibri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451980" y="1158735"/>
            <a:ext cx="8240040" cy="46308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4040" rIns="0" bIns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Mediante esta encuesta se </a:t>
            </a:r>
            <a:r>
              <a:rPr lang="es-MX" sz="2000" b="0" i="0" dirty="0">
                <a:solidFill>
                  <a:srgbClr val="333E48"/>
                </a:solidFill>
                <a:effectLst/>
                <a:latin typeface="National2"/>
              </a:rPr>
              <a:t>busca identificar las buenas prácticas en la gestión de redes inalámbricas en los campus universitarios de las instituciones miembros de CUDI, A.C.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b="0" i="0" dirty="0">
                <a:solidFill>
                  <a:srgbClr val="333E48"/>
                </a:solidFill>
                <a:effectLst/>
                <a:latin typeface="National2"/>
              </a:rPr>
              <a:t>Para ello, se plantea una serie de preguntas a los a los responsables de redes inalámbricas en campus universitarios sobre temas diversos tales como: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Tamaño del campus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b="0" i="0" dirty="0">
                <a:solidFill>
                  <a:srgbClr val="333E48"/>
                </a:solidFill>
                <a:effectLst/>
                <a:latin typeface="National2"/>
              </a:rPr>
              <a:t>Usuarios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Soluciones inalámbricas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b="0" i="0" dirty="0">
                <a:solidFill>
                  <a:srgbClr val="333E48"/>
                </a:solidFill>
                <a:effectLst/>
                <a:latin typeface="National2"/>
              </a:rPr>
              <a:t>Access </a:t>
            </a:r>
            <a:r>
              <a:rPr lang="es-MX" sz="2000" b="0" i="0" dirty="0" err="1">
                <a:solidFill>
                  <a:srgbClr val="333E48"/>
                </a:solidFill>
                <a:effectLst/>
                <a:latin typeface="National2"/>
              </a:rPr>
              <a:t>points</a:t>
            </a:r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Sistemas de control y administración de redes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Sistemas de dimensionamiento y seguridad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Costos y presupuestos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 err="1">
                <a:solidFill>
                  <a:srgbClr val="333E48"/>
                </a:solidFill>
                <a:latin typeface="National2"/>
              </a:rPr>
              <a:t>Eduroam</a:t>
            </a:r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</p:txBody>
      </p:sp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2</a:t>
            </a:fld>
            <a:endParaRPr lang="es-MX" sz="1600" b="0" strike="noStrike" spc="-1">
              <a:latin typeface="Helvetica Neue LT St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144000" y="233280"/>
            <a:ext cx="8784000" cy="835159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noAutofit/>
          </a:bodyPr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sz="2400" b="0" strike="noStrike" spc="-7" dirty="0">
                <a:solidFill>
                  <a:srgbClr val="376092"/>
                </a:solidFill>
                <a:latin typeface="Trajan Pro"/>
              </a:rPr>
              <a:t>Encuesta sobre soluciones de conectividad inalámbrica</a:t>
            </a:r>
          </a:p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sz="2400" spc="-7" dirty="0">
                <a:solidFill>
                  <a:srgbClr val="376092"/>
                </a:solidFill>
                <a:latin typeface="Trajan Pro"/>
              </a:rPr>
              <a:t>Características principales (</a:t>
            </a:r>
            <a:r>
              <a:rPr lang="es-MX" sz="2400" spc="-7" dirty="0" err="1">
                <a:solidFill>
                  <a:srgbClr val="376092"/>
                </a:solidFill>
                <a:latin typeface="Trajan Pro"/>
              </a:rPr>
              <a:t>ii</a:t>
            </a:r>
            <a:r>
              <a:rPr lang="es-MX" sz="2400" spc="-7" dirty="0">
                <a:solidFill>
                  <a:srgbClr val="376092"/>
                </a:solidFill>
                <a:latin typeface="Trajan Pro"/>
              </a:rPr>
              <a:t>)</a:t>
            </a:r>
            <a:endParaRPr lang="es-MX" sz="2400" b="0" strike="noStrike" spc="-1" dirty="0">
              <a:latin typeface="Calibri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451980" y="1158735"/>
            <a:ext cx="8240040" cy="46308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4040" rIns="0" bIns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Se enviaron un total de 86 correos a un número idéntico de instituciones miembros de CUDI para que respondieran la encuesta, la cual se encuentra disponible en </a:t>
            </a:r>
            <a:r>
              <a:rPr lang="es-MX" sz="2000" b="0" i="0" dirty="0">
                <a:solidFill>
                  <a:srgbClr val="333E48"/>
                </a:solidFill>
                <a:effectLst/>
                <a:latin typeface="National2"/>
              </a:rPr>
              <a:t>la plataforma “</a:t>
            </a:r>
            <a:r>
              <a:rPr lang="es-MX" sz="2000" b="0" i="0" dirty="0" err="1">
                <a:solidFill>
                  <a:srgbClr val="333E48"/>
                </a:solidFill>
                <a:effectLst/>
                <a:latin typeface="National2"/>
              </a:rPr>
              <a:t>Surveymonkey</a:t>
            </a:r>
            <a:r>
              <a:rPr lang="es-MX" sz="2000" b="0" i="0" dirty="0">
                <a:solidFill>
                  <a:srgbClr val="333E48"/>
                </a:solidFill>
                <a:effectLst/>
                <a:latin typeface="National2"/>
              </a:rPr>
              <a:t>”.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Debe ser llenada con información a nivel de campus, por lo que puede haber más de una encuesta respondida por institución.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dirty="0">
              <a:solidFill>
                <a:srgbClr val="333E48"/>
              </a:solidFill>
              <a:latin typeface="National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Actualmente se tienen 49 encuestas respondidas que corresponden a un total de 20 instituciones donde se concentran un total de: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 79,211 docentes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45,635 administrativos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786,097 alumnos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La encuesta está todavía disponible en línea</a:t>
            </a:r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  <a:p>
            <a:pPr algn="l"/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</p:txBody>
      </p:sp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3</a:t>
            </a:fld>
            <a:endParaRPr lang="es-MX" sz="1600" b="0" strike="noStrike" spc="-1">
              <a:latin typeface="Helvetica Neue LT Std"/>
            </a:endParaRPr>
          </a:p>
        </p:txBody>
      </p:sp>
    </p:spTree>
    <p:extLst>
      <p:ext uri="{BB962C8B-B14F-4D97-AF65-F5344CB8AC3E}">
        <p14:creationId xmlns:p14="http://schemas.microsoft.com/office/powerpoint/2010/main" val="374176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144000" y="233280"/>
            <a:ext cx="8784000" cy="835159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noAutofit/>
          </a:bodyPr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sz="2400" b="0" strike="noStrike" spc="-7" dirty="0">
                <a:solidFill>
                  <a:srgbClr val="376092"/>
                </a:solidFill>
                <a:latin typeface="Trajan Pro"/>
              </a:rPr>
              <a:t>Encuesta sobre soluciones de conectividad inalámbrica</a:t>
            </a:r>
          </a:p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sz="2400" spc="-7" dirty="0">
                <a:solidFill>
                  <a:srgbClr val="376092"/>
                </a:solidFill>
                <a:latin typeface="Trajan Pro"/>
              </a:rPr>
              <a:t>Instituciones que respondieron</a:t>
            </a:r>
            <a:endParaRPr lang="es-MX" sz="2400" b="0" strike="noStrike" spc="-1" dirty="0">
              <a:latin typeface="Calibri"/>
            </a:endParaRPr>
          </a:p>
        </p:txBody>
      </p:sp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4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7B4ADBC-3B97-B24F-8AF6-C47982770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093515"/>
              </p:ext>
            </p:extLst>
          </p:nvPr>
        </p:nvGraphicFramePr>
        <p:xfrm>
          <a:off x="331008" y="1203157"/>
          <a:ext cx="8542992" cy="4716381"/>
        </p:xfrm>
        <a:graphic>
          <a:graphicData uri="http://schemas.openxmlformats.org/drawingml/2006/table">
            <a:tbl>
              <a:tblPr/>
              <a:tblGrid>
                <a:gridCol w="3557882">
                  <a:extLst>
                    <a:ext uri="{9D8B030D-6E8A-4147-A177-3AD203B41FA5}">
                      <a16:colId xmlns:a16="http://schemas.microsoft.com/office/drawing/2014/main" val="1424027852"/>
                    </a:ext>
                  </a:extLst>
                </a:gridCol>
                <a:gridCol w="948088">
                  <a:extLst>
                    <a:ext uri="{9D8B030D-6E8A-4147-A177-3AD203B41FA5}">
                      <a16:colId xmlns:a16="http://schemas.microsoft.com/office/drawing/2014/main" val="2950696080"/>
                    </a:ext>
                  </a:extLst>
                </a:gridCol>
                <a:gridCol w="948088">
                  <a:extLst>
                    <a:ext uri="{9D8B030D-6E8A-4147-A177-3AD203B41FA5}">
                      <a16:colId xmlns:a16="http://schemas.microsoft.com/office/drawing/2014/main" val="575574329"/>
                    </a:ext>
                  </a:extLst>
                </a:gridCol>
                <a:gridCol w="948088">
                  <a:extLst>
                    <a:ext uri="{9D8B030D-6E8A-4147-A177-3AD203B41FA5}">
                      <a16:colId xmlns:a16="http://schemas.microsoft.com/office/drawing/2014/main" val="3850934437"/>
                    </a:ext>
                  </a:extLst>
                </a:gridCol>
                <a:gridCol w="948088">
                  <a:extLst>
                    <a:ext uri="{9D8B030D-6E8A-4147-A177-3AD203B41FA5}">
                      <a16:colId xmlns:a16="http://schemas.microsoft.com/office/drawing/2014/main" val="3537871974"/>
                    </a:ext>
                  </a:extLst>
                </a:gridCol>
                <a:gridCol w="1192758">
                  <a:extLst>
                    <a:ext uri="{9D8B030D-6E8A-4147-A177-3AD203B41FA5}">
                      <a16:colId xmlns:a16="http://schemas.microsoft.com/office/drawing/2014/main" val="1107510988"/>
                    </a:ext>
                  </a:extLst>
                </a:gridCol>
              </a:tblGrid>
              <a:tr h="59890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 la Institución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campus</a:t>
                      </a:r>
                    </a:p>
                  </a:txBody>
                  <a:tcPr marL="5821" marR="5821" marT="58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Alumnos matriculados en el campus</a:t>
                      </a:r>
                    </a:p>
                  </a:txBody>
                  <a:tcPr marL="5821" marR="5821" marT="58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Docentes en el campus</a:t>
                      </a:r>
                    </a:p>
                  </a:txBody>
                  <a:tcPr marL="5821" marR="5821" marT="58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Administrativos en el campus</a:t>
                      </a:r>
                    </a:p>
                  </a:txBody>
                  <a:tcPr marL="5821" marR="5821" marT="58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Usuarios potenciales de la red inlámbrica</a:t>
                      </a:r>
                    </a:p>
                  </a:txBody>
                  <a:tcPr marL="5821" marR="5821" marT="58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3661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CICESE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53169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CONABIO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951815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CAMPACHE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4,342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5,612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55712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CHIAPAS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25,113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2,556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29,959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260472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CIUDAD JUÁREZ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46,201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122924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GUERRERO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820298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NUEVO LEÓN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6,889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7,412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234,302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099016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QUERÉTARO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41,001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053509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SAN LUIS POTOSÍ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33,395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2,859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40,454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68143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DEL ESTADO DE QUINTANA ROO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6,457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7,249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311905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SONORA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31,264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2,480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36,353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338549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JUÁREZ AUTÓNOMA DE TABASCO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43,301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177558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NACIONAL AUTÓNOMA DE MÉXICO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106,620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28,626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6,950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142,197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158151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PEDAGÓGICA NACIONAL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598401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POPULAR AUTONOMA DEL ESTADO DE PUEBLA AC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19,701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10335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VERACRUZANA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64,066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4,006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72,501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986842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DEL CARMEN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9,793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968218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TECNOLÓGICO DE SONORA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14,139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16,964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171122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METROPOLITANA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46,369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3,676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54,559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601705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AGUASCALIENTES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27,635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1,562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31,543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505103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GUADALAJARA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66,917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2,777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75,741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236581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786,097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79,211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45,635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910,992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948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56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45675" y="118381"/>
            <a:ext cx="8784000" cy="257362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noAutofit/>
          </a:bodyPr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b="0" strike="noStrike" spc="-7" dirty="0">
                <a:solidFill>
                  <a:srgbClr val="376092"/>
                </a:solidFill>
                <a:latin typeface="Trajan Pro"/>
              </a:rPr>
              <a:t>Access points, dispositivos y ancho de banda contratado </a:t>
            </a:r>
            <a:endParaRPr lang="es-MX" b="0" strike="noStrike" spc="-1" dirty="0">
              <a:latin typeface="Calibri"/>
            </a:endParaRPr>
          </a:p>
        </p:txBody>
      </p:sp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5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0B09E98-68AC-8344-8790-79A18785A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44745"/>
              </p:ext>
            </p:extLst>
          </p:nvPr>
        </p:nvGraphicFramePr>
        <p:xfrm>
          <a:off x="320842" y="673768"/>
          <a:ext cx="8355158" cy="5197627"/>
        </p:xfrm>
        <a:graphic>
          <a:graphicData uri="http://schemas.openxmlformats.org/drawingml/2006/table">
            <a:tbl>
              <a:tblPr/>
              <a:tblGrid>
                <a:gridCol w="4022002">
                  <a:extLst>
                    <a:ext uri="{9D8B030D-6E8A-4147-A177-3AD203B41FA5}">
                      <a16:colId xmlns:a16="http://schemas.microsoft.com/office/drawing/2014/main" val="2988414904"/>
                    </a:ext>
                  </a:extLst>
                </a:gridCol>
                <a:gridCol w="1083289">
                  <a:extLst>
                    <a:ext uri="{9D8B030D-6E8A-4147-A177-3AD203B41FA5}">
                      <a16:colId xmlns:a16="http://schemas.microsoft.com/office/drawing/2014/main" val="839125199"/>
                    </a:ext>
                  </a:extLst>
                </a:gridCol>
                <a:gridCol w="1083289">
                  <a:extLst>
                    <a:ext uri="{9D8B030D-6E8A-4147-A177-3AD203B41FA5}">
                      <a16:colId xmlns:a16="http://schemas.microsoft.com/office/drawing/2014/main" val="2658241552"/>
                    </a:ext>
                  </a:extLst>
                </a:gridCol>
                <a:gridCol w="1083289">
                  <a:extLst>
                    <a:ext uri="{9D8B030D-6E8A-4147-A177-3AD203B41FA5}">
                      <a16:colId xmlns:a16="http://schemas.microsoft.com/office/drawing/2014/main" val="317963368"/>
                    </a:ext>
                  </a:extLst>
                </a:gridCol>
                <a:gridCol w="1083289">
                  <a:extLst>
                    <a:ext uri="{9D8B030D-6E8A-4147-A177-3AD203B41FA5}">
                      <a16:colId xmlns:a16="http://schemas.microsoft.com/office/drawing/2014/main" val="1342712868"/>
                    </a:ext>
                  </a:extLst>
                </a:gridCol>
              </a:tblGrid>
              <a:tr h="66001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 la Institución</a:t>
                      </a:r>
                    </a:p>
                  </a:txBody>
                  <a:tcPr marL="5821" marR="5821" marT="5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Campus</a:t>
                      </a:r>
                    </a:p>
                  </a:txBody>
                  <a:tcPr marL="5821" marR="5821" marT="58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de "Access points" en el campus</a:t>
                      </a:r>
                    </a:p>
                  </a:txBody>
                  <a:tcPr marL="5821" marR="5821" marT="58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Dispósitivos conectados en la hora pico</a:t>
                      </a:r>
                    </a:p>
                  </a:txBody>
                  <a:tcPr marL="5821" marR="5821" marT="58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Ancho de banda contratado (Mbps)</a:t>
                      </a:r>
                    </a:p>
                  </a:txBody>
                  <a:tcPr marL="5821" marR="5821" marT="58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594105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CICESE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702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CONABIO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734432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TECNOLÓGICO DE SONORA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331866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AGUASCALIENTES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7,350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83162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CAMPACHE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71232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CHIAPAS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7,650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127176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CIUDAD JUÁREZ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937416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GUERRERO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812079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NUEVO LEÓN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049043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QUERÉTARO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219656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SAN LUIS POTOSÍ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998009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DEL CARMEN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649042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DEL ESTADO DE QUINTANA ROO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372802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METROPOLITANA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1,087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10,026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521667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GUADALAJARA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21,565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729756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SONORA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481832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JUÁREZ AUTÓNOMA DE TABASCO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531119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NACIONAL AUTÓNOMA DE MÉXICO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14,155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875001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PEDAGÓGICA NACIONAL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85669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POPULAR AUTONOMA DEL ESTADO DE PUEBLA AC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30907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VERACRUZANA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5,300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020983"/>
                  </a:ext>
                </a:extLst>
              </a:tr>
              <a:tr h="2062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5821" marR="5821" marT="58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11,618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177,058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147,915</a:t>
                      </a:r>
                    </a:p>
                  </a:txBody>
                  <a:tcPr marL="5821" marR="5821" marT="58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20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34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6</a:t>
            </a:fld>
            <a:endParaRPr lang="es-MX" sz="1600" b="0" strike="noStrike" spc="-1">
              <a:latin typeface="Helvetica Neue LT Std"/>
            </a:endParaRPr>
          </a:p>
        </p:txBody>
      </p:sp>
      <p:sp>
        <p:nvSpPr>
          <p:cNvPr id="6" name="TextShape 1">
            <a:extLst>
              <a:ext uri="{FF2B5EF4-FFF2-40B4-BE49-F238E27FC236}">
                <a16:creationId xmlns:a16="http://schemas.microsoft.com/office/drawing/2014/main" id="{5D49A3E2-81C0-2A29-5839-42CAB99B91A9}"/>
              </a:ext>
            </a:extLst>
          </p:cNvPr>
          <p:cNvSpPr txBox="1"/>
          <p:nvPr/>
        </p:nvSpPr>
        <p:spPr>
          <a:xfrm>
            <a:off x="180000" y="187500"/>
            <a:ext cx="8784000" cy="293041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noAutofit/>
          </a:bodyPr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sz="2400" b="0" strike="noStrike" spc="-7" dirty="0">
                <a:solidFill>
                  <a:srgbClr val="376092"/>
                </a:solidFill>
                <a:latin typeface="Trajan Pro"/>
              </a:rPr>
              <a:t>Encuesta sobre soluciones de conectividad inalámbrica: Dispositivos conectados y Ancho de banda contratado </a:t>
            </a: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257BA57-E530-F534-FBF3-AF1BFA895084}"/>
              </a:ext>
            </a:extLst>
          </p:cNvPr>
          <p:cNvSpPr/>
          <p:nvPr/>
        </p:nvSpPr>
        <p:spPr>
          <a:xfrm>
            <a:off x="435960" y="1561647"/>
            <a:ext cx="8240040" cy="27841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4040" rIns="0" bIns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En las instituciones analizadas se conectan poco más de 157 mil dispositivos en las denominadas “horas pico”.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Para ello, las instituciones han contratado poco más de 147,000 Mbps. Esto es casi 8 Gbps por institución.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El ancho de banda promedio para cada uno de estos dispositivos es de 0.88 Mbps en las horas pico.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dirty="0">
              <a:solidFill>
                <a:srgbClr val="333E48"/>
              </a:solidFill>
              <a:latin typeface="National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  <a:p>
            <a:pPr algn="l"/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</p:txBody>
      </p:sp>
    </p:spTree>
    <p:extLst>
      <p:ext uri="{BB962C8B-B14F-4D97-AF65-F5344CB8AC3E}">
        <p14:creationId xmlns:p14="http://schemas.microsoft.com/office/powerpoint/2010/main" val="125776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45675" y="118381"/>
            <a:ext cx="8784000" cy="257362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noAutofit/>
          </a:bodyPr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b="0" strike="noStrike" spc="-7" dirty="0">
                <a:solidFill>
                  <a:srgbClr val="376092"/>
                </a:solidFill>
                <a:latin typeface="Trajan Pro"/>
              </a:rPr>
              <a:t>Access points, y cobertura en aulas</a:t>
            </a:r>
            <a:endParaRPr lang="es-MX" b="0" strike="noStrike" spc="-1" dirty="0">
              <a:latin typeface="Calibri"/>
            </a:endParaRPr>
          </a:p>
        </p:txBody>
      </p:sp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7</a:t>
            </a:fld>
            <a:endParaRPr lang="es-MX" sz="1600" b="0" strike="noStrike" spc="-1">
              <a:latin typeface="Helvetica Neue LT Std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7644769-ECCB-974A-BDBE-A90E4E6BC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386361"/>
              </p:ext>
            </p:extLst>
          </p:nvPr>
        </p:nvGraphicFramePr>
        <p:xfrm>
          <a:off x="176463" y="593558"/>
          <a:ext cx="8784002" cy="5245770"/>
        </p:xfrm>
        <a:graphic>
          <a:graphicData uri="http://schemas.openxmlformats.org/drawingml/2006/table">
            <a:tbl>
              <a:tblPr/>
              <a:tblGrid>
                <a:gridCol w="3986497">
                  <a:extLst>
                    <a:ext uri="{9D8B030D-6E8A-4147-A177-3AD203B41FA5}">
                      <a16:colId xmlns:a16="http://schemas.microsoft.com/office/drawing/2014/main" val="2195046844"/>
                    </a:ext>
                  </a:extLst>
                </a:gridCol>
                <a:gridCol w="959501">
                  <a:extLst>
                    <a:ext uri="{9D8B030D-6E8A-4147-A177-3AD203B41FA5}">
                      <a16:colId xmlns:a16="http://schemas.microsoft.com/office/drawing/2014/main" val="2793410401"/>
                    </a:ext>
                  </a:extLst>
                </a:gridCol>
                <a:gridCol w="959501">
                  <a:extLst>
                    <a:ext uri="{9D8B030D-6E8A-4147-A177-3AD203B41FA5}">
                      <a16:colId xmlns:a16="http://schemas.microsoft.com/office/drawing/2014/main" val="449424684"/>
                    </a:ext>
                  </a:extLst>
                </a:gridCol>
                <a:gridCol w="959501">
                  <a:extLst>
                    <a:ext uri="{9D8B030D-6E8A-4147-A177-3AD203B41FA5}">
                      <a16:colId xmlns:a16="http://schemas.microsoft.com/office/drawing/2014/main" val="320458610"/>
                    </a:ext>
                  </a:extLst>
                </a:gridCol>
                <a:gridCol w="959501">
                  <a:extLst>
                    <a:ext uri="{9D8B030D-6E8A-4147-A177-3AD203B41FA5}">
                      <a16:colId xmlns:a16="http://schemas.microsoft.com/office/drawing/2014/main" val="40660567"/>
                    </a:ext>
                  </a:extLst>
                </a:gridCol>
                <a:gridCol w="959501">
                  <a:extLst>
                    <a:ext uri="{9D8B030D-6E8A-4147-A177-3AD203B41FA5}">
                      <a16:colId xmlns:a16="http://schemas.microsoft.com/office/drawing/2014/main" val="1047881631"/>
                    </a:ext>
                  </a:extLst>
                </a:gridCol>
              </a:tblGrid>
              <a:tr h="85210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 la Institución</a:t>
                      </a:r>
                    </a:p>
                  </a:txBody>
                  <a:tcPr marL="5584" marR="5584" marT="5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campus</a:t>
                      </a:r>
                    </a:p>
                  </a:txBody>
                  <a:tcPr marL="5584" marR="5584" marT="55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Total de aulas en el campus</a:t>
                      </a:r>
                    </a:p>
                  </a:txBody>
                  <a:tcPr marL="5584" marR="5584" marT="55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"Access points" destinados a las aulas</a:t>
                      </a:r>
                    </a:p>
                  </a:txBody>
                  <a:tcPr marL="5584" marR="5584" marT="55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Aulas con cobertura inalámbrica</a:t>
                      </a:r>
                    </a:p>
                  </a:txBody>
                  <a:tcPr marL="5584" marR="5584" marT="55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 de aulas con cobertura inalámbrica</a:t>
                      </a:r>
                    </a:p>
                  </a:txBody>
                  <a:tcPr marL="5584" marR="5584" marT="55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612711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CICESE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484671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CONABIO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952398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TECNOLÓGICO DE SONORA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215136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AGUASCALIENTES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798448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CAMPACHE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92918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CHIAPAS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888732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CIUDAD JUÁREZ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2039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2039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40894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GUERRERO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880491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NUEVO LEÓN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6949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277010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QUERÉTARO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772605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SAN LUIS POTOSÍ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14315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DEL CARMEN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802015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DEL ESTADO DE QUINTANA ROO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74328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METROPOLITANA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654020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GUADALAJARA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1207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82010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SONORA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60006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JUÁREZ AUTÓNOMA DE TABASCO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927438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NACIONAL AUTÓNOMA DE MÉXICO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719582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PEDAGÓGICA NACIONAL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83934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POPULAR AUTONOMA DEL ESTADO DE PUEBLA AC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302660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VERACRUZANA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1206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435057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5584" marR="5584" marT="5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17550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3172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10317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5584" marR="5584" marT="55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180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68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8</a:t>
            </a:fld>
            <a:endParaRPr lang="es-MX" sz="1600" b="0" strike="noStrike" spc="-1">
              <a:latin typeface="Helvetica Neue LT Std"/>
            </a:endParaRPr>
          </a:p>
        </p:txBody>
      </p:sp>
      <p:sp>
        <p:nvSpPr>
          <p:cNvPr id="6" name="TextShape 1">
            <a:extLst>
              <a:ext uri="{FF2B5EF4-FFF2-40B4-BE49-F238E27FC236}">
                <a16:creationId xmlns:a16="http://schemas.microsoft.com/office/drawing/2014/main" id="{5D49A3E2-81C0-2A29-5839-42CAB99B91A9}"/>
              </a:ext>
            </a:extLst>
          </p:cNvPr>
          <p:cNvSpPr txBox="1"/>
          <p:nvPr/>
        </p:nvSpPr>
        <p:spPr>
          <a:xfrm>
            <a:off x="180000" y="187500"/>
            <a:ext cx="8784000" cy="293041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noAutofit/>
          </a:bodyPr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sz="2400" b="0" strike="noStrike" spc="-7" dirty="0">
                <a:solidFill>
                  <a:srgbClr val="376092"/>
                </a:solidFill>
                <a:latin typeface="Trajan Pro"/>
              </a:rPr>
              <a:t>Encuesta sobre soluciones de conectividad inalámbrica: Access </a:t>
            </a:r>
            <a:r>
              <a:rPr lang="es-MX" sz="2400" b="0" strike="noStrike" spc="-7" dirty="0" err="1">
                <a:solidFill>
                  <a:srgbClr val="376092"/>
                </a:solidFill>
                <a:latin typeface="Trajan Pro"/>
              </a:rPr>
              <a:t>Points</a:t>
            </a:r>
            <a:r>
              <a:rPr lang="es-MX" sz="2400" b="0" strike="noStrike" spc="-7" dirty="0">
                <a:solidFill>
                  <a:srgbClr val="376092"/>
                </a:solidFill>
                <a:latin typeface="Trajan Pro"/>
              </a:rPr>
              <a:t>, aulas y cobertura</a:t>
            </a: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257BA57-E530-F534-FBF3-AF1BFA895084}"/>
              </a:ext>
            </a:extLst>
          </p:cNvPr>
          <p:cNvSpPr/>
          <p:nvPr/>
        </p:nvSpPr>
        <p:spPr>
          <a:xfrm>
            <a:off x="435960" y="1313997"/>
            <a:ext cx="8240040" cy="30919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4040" rIns="0" bIns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En las instituciones analizadas se tienen poco más de 17,000 aulas.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También cuentan con cerca de 11,000 Access </a:t>
            </a:r>
            <a:r>
              <a:rPr lang="es-MX" sz="2000" dirty="0" err="1">
                <a:solidFill>
                  <a:srgbClr val="333E48"/>
                </a:solidFill>
                <a:latin typeface="National2"/>
              </a:rPr>
              <a:t>Points</a:t>
            </a:r>
            <a:r>
              <a:rPr lang="es-MX" sz="2000" dirty="0">
                <a:solidFill>
                  <a:srgbClr val="333E48"/>
                </a:solidFill>
                <a:latin typeface="National2"/>
              </a:rPr>
              <a:t>, pero solo 3,170 están destinados para las aulas.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Aun cuando varias instituciones reportan tener el 100% de sus aulas con cobertura, otras reportan solo 24%.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333E48"/>
                </a:solidFill>
                <a:latin typeface="National2"/>
              </a:rPr>
              <a:t>En términos generales, 59% del total de las aulas de las instituciones consultadas tiene cobertura de la red inalámbrica.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dirty="0">
              <a:solidFill>
                <a:srgbClr val="333E48"/>
              </a:solidFill>
              <a:latin typeface="National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  <a:p>
            <a:pPr algn="l"/>
            <a:endParaRPr lang="es-MX" sz="2000" b="0" i="0" dirty="0">
              <a:solidFill>
                <a:srgbClr val="333E48"/>
              </a:solidFill>
              <a:effectLst/>
              <a:latin typeface="National2"/>
            </a:endParaRPr>
          </a:p>
        </p:txBody>
      </p:sp>
    </p:spTree>
    <p:extLst>
      <p:ext uri="{BB962C8B-B14F-4D97-AF65-F5344CB8AC3E}">
        <p14:creationId xmlns:p14="http://schemas.microsoft.com/office/powerpoint/2010/main" val="314638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3"/>
          <p:cNvSpPr txBox="1"/>
          <p:nvPr/>
        </p:nvSpPr>
        <p:spPr>
          <a:xfrm>
            <a:off x="8676000" y="6484680"/>
            <a:ext cx="396000" cy="29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fld id="{E9E95628-BCA2-47CD-ACDF-8B6D058336CC}" type="slidenum">
              <a:rPr lang="es-MX" sz="1600" b="0" strike="noStrike" spc="-1">
                <a:latin typeface="Helvetica Neue LT Std"/>
              </a:rPr>
              <a:t>9</a:t>
            </a:fld>
            <a:endParaRPr lang="es-MX" sz="1600" b="0" strike="noStrike" spc="-1">
              <a:latin typeface="Helvetica Neue LT Std"/>
            </a:endParaRPr>
          </a:p>
        </p:txBody>
      </p:sp>
      <p:sp>
        <p:nvSpPr>
          <p:cNvPr id="6" name="TextShape 1">
            <a:extLst>
              <a:ext uri="{FF2B5EF4-FFF2-40B4-BE49-F238E27FC236}">
                <a16:creationId xmlns:a16="http://schemas.microsoft.com/office/drawing/2014/main" id="{5D49A3E2-81C0-2A29-5839-42CAB99B91A9}"/>
              </a:ext>
            </a:extLst>
          </p:cNvPr>
          <p:cNvSpPr txBox="1"/>
          <p:nvPr/>
        </p:nvSpPr>
        <p:spPr>
          <a:xfrm>
            <a:off x="180000" y="187500"/>
            <a:ext cx="8784000" cy="293041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noAutofit/>
          </a:bodyPr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es-MX" sz="2400" b="0" strike="noStrike" spc="-7" dirty="0">
                <a:solidFill>
                  <a:srgbClr val="376092"/>
                </a:solidFill>
                <a:latin typeface="Trajan Pro"/>
              </a:rPr>
              <a:t>Características más útiles de las soluciones inalámbricas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2A98069-B0E1-E1BA-2A73-4FCD843F42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442626"/>
              </p:ext>
            </p:extLst>
          </p:nvPr>
        </p:nvGraphicFramePr>
        <p:xfrm>
          <a:off x="180000" y="187501"/>
          <a:ext cx="8784000" cy="595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66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</TotalTime>
  <Words>1586</Words>
  <Application>Microsoft Office PowerPoint</Application>
  <PresentationFormat>Presentación en pantalla (4:3)</PresentationFormat>
  <Paragraphs>667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18</vt:i4>
      </vt:variant>
    </vt:vector>
  </HeadingPairs>
  <TitlesOfParts>
    <vt:vector size="29" baseType="lpstr">
      <vt:lpstr>Arial</vt:lpstr>
      <vt:lpstr>Calibri</vt:lpstr>
      <vt:lpstr>Helvetica Neue LT Std</vt:lpstr>
      <vt:lpstr>National2</vt:lpstr>
      <vt:lpstr>Symbol</vt:lpstr>
      <vt:lpstr>Times New Roman</vt:lpstr>
      <vt:lpstr>Trajan Pro</vt:lpstr>
      <vt:lpstr>Wingdings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Armando Aldama</dc:creator>
  <dc:description/>
  <cp:lastModifiedBy>Armando Aldama</cp:lastModifiedBy>
  <cp:revision>25</cp:revision>
  <dcterms:created xsi:type="dcterms:W3CDTF">2020-08-17T18:28:45Z</dcterms:created>
  <dcterms:modified xsi:type="dcterms:W3CDTF">2022-08-10T14:33:02Z</dcterms:modified>
  <dc:language>es-MX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2020-08-13T00:00:00Z</vt:filetime>
  </property>
  <property fmtid="{D5CDD505-2E9C-101B-9397-08002B2CF9AE}" pid="4" name="HyperlinksChanged">
    <vt:bool>false</vt:bool>
  </property>
  <property fmtid="{D5CDD505-2E9C-101B-9397-08002B2CF9AE}" pid="5" name="LastSaved">
    <vt:filetime>2020-08-17T00:00:00Z</vt:filetime>
  </property>
  <property fmtid="{D5CDD505-2E9C-101B-9397-08002B2CF9AE}" pid="6" name="LinksUpToDate">
    <vt:bool>false</vt:bool>
  </property>
  <property fmtid="{D5CDD505-2E9C-101B-9397-08002B2CF9AE}" pid="7" name="PresentationFormat">
    <vt:lpwstr>On-screen Show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</Properties>
</file>