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351" r:id="rId4"/>
    <p:sldId id="352" r:id="rId5"/>
    <p:sldId id="397" r:id="rId6"/>
    <p:sldId id="354" r:id="rId7"/>
    <p:sldId id="390" r:id="rId8"/>
    <p:sldId id="398" r:id="rId9"/>
    <p:sldId id="379" r:id="rId10"/>
    <p:sldId id="367" r:id="rId11"/>
    <p:sldId id="396" r:id="rId12"/>
    <p:sldId id="395" r:id="rId13"/>
    <p:sldId id="392" r:id="rId14"/>
    <p:sldId id="382" r:id="rId15"/>
    <p:sldId id="391" r:id="rId16"/>
    <p:sldId id="387" r:id="rId17"/>
  </p:sldIdLst>
  <p:sldSz cx="10080625" cy="7561263"/>
  <p:notesSz cx="6858000" cy="9144000"/>
  <p:defaultTextStyle>
    <a:defPPr>
      <a:defRPr lang="es-MX"/>
    </a:defPPr>
    <a:lvl1pPr marL="0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4017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8035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2052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6069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20086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4104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8121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2138" algn="l" defTabSz="1008035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iego" initials="D" lastIdx="1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4D4D4D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Estilo claro 1 - Acento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Estilo medio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74" autoAdjust="0"/>
    <p:restoredTop sz="99497" autoAdjust="0"/>
  </p:normalViewPr>
  <p:slideViewPr>
    <p:cSldViewPr>
      <p:cViewPr>
        <p:scale>
          <a:sx n="70" d="100"/>
          <a:sy n="70" d="100"/>
        </p:scale>
        <p:origin x="-1098" y="-72"/>
      </p:cViewPr>
      <p:guideLst>
        <p:guide orient="horz" pos="2382"/>
        <p:guide pos="317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9EBF3-03BB-0F4F-B9C0-B5D16FBBD071}" type="datetimeFigureOut">
              <a:rPr lang="es-ES" smtClean="0"/>
              <a:pPr/>
              <a:t>29/05/2013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60B83D-EA16-8842-A3DE-4BDDF03C0442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="" xmlns:p14="http://schemas.microsoft.com/office/powerpoint/2010/main" val="26559231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6049" y="1116337"/>
            <a:ext cx="8568531" cy="2853329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12096" y="4284716"/>
            <a:ext cx="7056437" cy="1872179"/>
          </a:xfrm>
        </p:spPr>
        <p:txBody>
          <a:bodyPr>
            <a:normAutofit/>
          </a:bodyPr>
          <a:lstStyle>
            <a:lvl1pPr marL="0" indent="0" algn="ctr">
              <a:buNone/>
              <a:defRPr sz="2800" b="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  <a:lvl2pPr marL="5040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80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20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60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20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41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8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21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MX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3600">
                <a:latin typeface="+mj-lt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4033" y="1764295"/>
            <a:ext cx="9072563" cy="4824648"/>
          </a:xfrm>
        </p:spPr>
        <p:txBody>
          <a:bodyPr/>
          <a:lstStyle>
            <a:lvl1pPr marL="357188" indent="-271463">
              <a:tabLst/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defRPr>
            </a:lvl1pPr>
            <a:lvl2pPr marL="185738" indent="-185738">
              <a:tabLst>
                <a:tab pos="185738" algn="l"/>
              </a:tabLst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defRPr>
            </a:lvl2pPr>
            <a:lvl3pPr marL="185738" indent="-185738">
              <a:tabLst>
                <a:tab pos="185738" algn="l"/>
              </a:tabLst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defRPr>
            </a:lvl3pPr>
            <a:lvl4pPr marL="185738" indent="-185738">
              <a:tabLst>
                <a:tab pos="185738" algn="l"/>
              </a:tabLst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defRPr>
            </a:lvl4pPr>
            <a:lvl5pPr marL="185738" indent="-185738">
              <a:tabLst>
                <a:tab pos="185738" algn="l"/>
              </a:tabLst>
              <a:defRPr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360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03809" y="1836415"/>
            <a:ext cx="4296497" cy="4680520"/>
          </a:xfrm>
        </p:spPr>
        <p:txBody>
          <a:bodyPr/>
          <a:lstStyle>
            <a:lvl1pPr>
              <a:defRPr sz="3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>
              <a:defRPr sz="2600">
                <a:solidFill>
                  <a:schemeClr val="tx1">
                    <a:lumMod val="90000"/>
                    <a:lumOff val="10000"/>
                  </a:schemeClr>
                </a:solidFill>
              </a:defRPr>
            </a:lvl2pPr>
            <a:lvl3pPr>
              <a:defRPr sz="2200">
                <a:solidFill>
                  <a:schemeClr val="tx1">
                    <a:lumMod val="90000"/>
                    <a:lumOff val="10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328346" y="1836415"/>
            <a:ext cx="4296497" cy="4680520"/>
          </a:xfrm>
        </p:spPr>
        <p:txBody>
          <a:bodyPr/>
          <a:lstStyle>
            <a:lvl1pPr>
              <a:defRPr sz="31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>
              <a:defRPr sz="2600">
                <a:solidFill>
                  <a:schemeClr val="tx1">
                    <a:lumMod val="90000"/>
                    <a:lumOff val="10000"/>
                  </a:schemeClr>
                </a:solidFill>
              </a:defRPr>
            </a:lvl2pPr>
            <a:lvl3pPr>
              <a:defRPr sz="2200">
                <a:solidFill>
                  <a:schemeClr val="tx1">
                    <a:lumMod val="90000"/>
                    <a:lumOff val="10000"/>
                  </a:schemeClr>
                </a:solidFill>
              </a:defRPr>
            </a:lvl3pPr>
            <a:lvl4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4pPr>
            <a:lvl5pPr>
              <a:defRPr sz="2000">
                <a:solidFill>
                  <a:schemeClr val="tx1">
                    <a:lumMod val="90000"/>
                    <a:lumOff val="10000"/>
                  </a:schemeClr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033" y="302803"/>
            <a:ext cx="9072563" cy="1260211"/>
          </a:xfrm>
        </p:spPr>
        <p:txBody>
          <a:bodyPr>
            <a:noAutofit/>
          </a:bodyPr>
          <a:lstStyle>
            <a:lvl1pPr algn="l">
              <a:defRPr sz="360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3" y="1692535"/>
            <a:ext cx="4454027" cy="705367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04033" y="2397902"/>
            <a:ext cx="4454027" cy="4191042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120820" y="1692535"/>
            <a:ext cx="4455776" cy="705367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504017" indent="0">
              <a:buNone/>
              <a:defRPr sz="2200" b="1"/>
            </a:lvl2pPr>
            <a:lvl3pPr marL="1008035" indent="0">
              <a:buNone/>
              <a:defRPr sz="2000" b="1"/>
            </a:lvl3pPr>
            <a:lvl4pPr marL="1512052" indent="0">
              <a:buNone/>
              <a:defRPr sz="1800" b="1"/>
            </a:lvl4pPr>
            <a:lvl5pPr marL="2016069" indent="0">
              <a:buNone/>
              <a:defRPr sz="1800" b="1"/>
            </a:lvl5pPr>
            <a:lvl6pPr marL="2520086" indent="0">
              <a:buNone/>
              <a:defRPr sz="1800" b="1"/>
            </a:lvl6pPr>
            <a:lvl7pPr marL="3024104" indent="0">
              <a:buNone/>
              <a:defRPr sz="1800" b="1"/>
            </a:lvl7pPr>
            <a:lvl8pPr marL="3528121" indent="0">
              <a:buNone/>
              <a:defRPr sz="1800" b="1"/>
            </a:lvl8pPr>
            <a:lvl9pPr marL="4032138" indent="0">
              <a:buNone/>
              <a:defRPr sz="18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120820" y="2397902"/>
            <a:ext cx="4455776" cy="4191042"/>
          </a:xfrm>
        </p:spPr>
        <p:txBody>
          <a:bodyPr>
            <a:normAutofit/>
          </a:bodyPr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 algn="l">
              <a:defRPr sz="360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504033" y="7008172"/>
            <a:ext cx="2352146" cy="402567"/>
          </a:xfrm>
          <a:prstGeom prst="rect">
            <a:avLst/>
          </a:prstGeom>
        </p:spPr>
        <p:txBody>
          <a:bodyPr/>
          <a:lstStyle/>
          <a:p>
            <a:fld id="{AD007FAA-EE0C-4628-9548-EFADB9C1A2AD}" type="datetimeFigureOut">
              <a:rPr lang="es-MX" smtClean="0"/>
              <a:pPr/>
              <a:t>29/05/2013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444214" y="7008172"/>
            <a:ext cx="3192198" cy="402567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8BDDBD-12B5-4D11-A894-8FED9528EA51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interior PPT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2" y="1923"/>
            <a:ext cx="10080625" cy="7557421"/>
          </a:xfrm>
          <a:prstGeom prst="rect">
            <a:avLst/>
          </a:prstGeom>
        </p:spPr>
      </p:pic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04033" y="302803"/>
            <a:ext cx="9072563" cy="1260211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r>
              <a:rPr lang="es-ES" dirty="0" smtClean="0"/>
              <a:t>Título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04033" y="1764295"/>
            <a:ext cx="9072563" cy="4445228"/>
          </a:xfrm>
          <a:prstGeom prst="rect">
            <a:avLst/>
          </a:prstGeom>
        </p:spPr>
        <p:txBody>
          <a:bodyPr vert="horz" lIns="100803" tIns="50402" rIns="100803" bIns="50402" rtlCol="0">
            <a:normAutofit/>
          </a:bodyPr>
          <a:lstStyle/>
          <a:p>
            <a:pPr lvl="0"/>
            <a:r>
              <a:rPr lang="es-ES" dirty="0" smtClean="0"/>
              <a:t>Contenido</a:t>
            </a:r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224448" y="7008172"/>
            <a:ext cx="2352146" cy="402567"/>
          </a:xfrm>
          <a:prstGeom prst="rect">
            <a:avLst/>
          </a:prstGeom>
        </p:spPr>
        <p:txBody>
          <a:bodyPr vert="horz" lIns="100803" tIns="50402" rIns="100803" bIns="50402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8BDDBD-12B5-4D11-A894-8FED9528EA51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8" name="7 Imagen" descr="interior PPT.jpg"/>
          <p:cNvPicPr>
            <a:picLocks noChangeAspect="1"/>
          </p:cNvPicPr>
          <p:nvPr userDrawn="1"/>
        </p:nvPicPr>
        <p:blipFill>
          <a:blip r:embed="rId8" cstate="print"/>
          <a:stretch>
            <a:fillRect/>
          </a:stretch>
        </p:blipFill>
        <p:spPr>
          <a:xfrm>
            <a:off x="2" y="1923"/>
            <a:ext cx="10080625" cy="7557421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algn="ctr" defTabSz="1008035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Trajan Pro" pitchFamily="18" charset="0"/>
          <a:ea typeface="+mj-ea"/>
          <a:cs typeface="+mj-cs"/>
        </a:defRPr>
      </a:lvl1pPr>
    </p:titleStyle>
    <p:bodyStyle>
      <a:lvl1pPr marL="378013" indent="-378013" algn="l" defTabSz="1008035" rtl="0" eaLnBrk="1" latinLnBrk="0" hangingPunct="1">
        <a:spcBef>
          <a:spcPct val="20000"/>
        </a:spcBef>
        <a:buFont typeface="Arial" pitchFamily="34" charset="0"/>
        <a:buChar char="•"/>
        <a:defRPr sz="3500" kern="1200">
          <a:solidFill>
            <a:schemeClr val="tx1"/>
          </a:solidFill>
          <a:latin typeface="Adobe Caslon Pro" pitchFamily="18" charset="0"/>
          <a:ea typeface="+mn-ea"/>
          <a:cs typeface="+mn-cs"/>
        </a:defRPr>
      </a:lvl1pPr>
      <a:lvl2pPr marL="819028" indent="-315011" algn="l" defTabSz="1008035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spcBef>
          <a:spcPct val="2000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spcBef>
          <a:spcPct val="20000"/>
        </a:spcBef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4 Imagen" descr="portada PP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35788"/>
            <a:ext cx="10080626" cy="75574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u="sng" dirty="0" smtClean="0"/>
              <a:t>4. Protocolo de entrega recepción de servicios</a:t>
            </a:r>
            <a:endParaRPr lang="es-MX" sz="3200" b="1" u="sng" dirty="0"/>
          </a:p>
        </p:txBody>
      </p:sp>
      <p:sp>
        <p:nvSpPr>
          <p:cNvPr id="5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 smtClean="0"/>
              <a:t>Es necesario integrar al protocolo de entrega-recepción copia de la identificación expedida por la Institución de la persona que reciba el servicio en los sitios terminales.</a:t>
            </a:r>
          </a:p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La firma del protocolo no representa ningún compromiso de pago con el proveedor.</a:t>
            </a:r>
          </a:p>
          <a:p>
            <a:pPr algn="just"/>
            <a:endParaRPr lang="es-MX" sz="2800" dirty="0" smtClean="0"/>
          </a:p>
          <a:p>
            <a:pPr algn="just"/>
            <a:r>
              <a:rPr lang="es-MX" sz="2800" dirty="0" smtClean="0"/>
              <a:t>El protocolo, además del acta, está compuesto por una serie de anexos que forman parte integral del mismo.</a:t>
            </a:r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u="sng" dirty="0" smtClean="0"/>
              <a:t>4. Protocolo de entrega recepción de servicios</a:t>
            </a:r>
            <a:endParaRPr lang="es-MX" sz="3200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4033" y="1692287"/>
            <a:ext cx="9072563" cy="4824648"/>
          </a:xfrm>
        </p:spPr>
        <p:txBody>
          <a:bodyPr>
            <a:normAutofit/>
          </a:bodyPr>
          <a:lstStyle/>
          <a:p>
            <a:pPr algn="just"/>
            <a:r>
              <a:rPr lang="es-MX" sz="2800" b="1" dirty="0" smtClean="0"/>
              <a:t>Anexo I: Memoria técnica del sitio entregado. </a:t>
            </a:r>
            <a:r>
              <a:rPr lang="es-MX" sz="2800" dirty="0" smtClean="0"/>
              <a:t>Incluirá por lo menos las configuraciones de los equipos, diagrama de conectividad, fotografías del cableado y ubicación de los equipos. </a:t>
            </a:r>
          </a:p>
          <a:p>
            <a:pPr algn="just">
              <a:buNone/>
            </a:pPr>
            <a:endParaRPr lang="es-MX" sz="2800" dirty="0" smtClean="0"/>
          </a:p>
          <a:p>
            <a:pPr algn="just"/>
            <a:r>
              <a:rPr lang="es-MX" sz="2800" b="1" dirty="0" smtClean="0"/>
              <a:t>Anexo II: Memoria técnica de adecuaciones </a:t>
            </a:r>
            <a:r>
              <a:rPr lang="es-MX" sz="2800" dirty="0" smtClean="0"/>
              <a:t>(en caso de que aplique conforme al contrato). Incluirá por lo menos los diagramas de conectividad, fotografías del cableado y mediciones de la tierra física y de la energía eléctrica.</a:t>
            </a:r>
          </a:p>
          <a:p>
            <a:pPr algn="just"/>
            <a:endParaRPr lang="es-MX" sz="2800" dirty="0" smtClean="0"/>
          </a:p>
          <a:p>
            <a:pPr algn="just"/>
            <a:endParaRPr lang="es-MX" sz="2800" dirty="0"/>
          </a:p>
        </p:txBody>
      </p:sp>
    </p:spTree>
    <p:extLst>
      <p:ext uri="{BB962C8B-B14F-4D97-AF65-F5344CB8AC3E}">
        <p14:creationId xmlns="" xmlns:p14="http://schemas.microsoft.com/office/powerpoint/2010/main" val="89847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u="sng" dirty="0" smtClean="0"/>
              <a:t>4. Protocolo de entrega recepción de servicios</a:t>
            </a:r>
            <a:endParaRPr lang="es-MX" sz="3200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b="1" dirty="0" smtClean="0"/>
              <a:t>Anexo III: </a:t>
            </a:r>
            <a:r>
              <a:rPr lang="es-MX" sz="2800" b="1" dirty="0" err="1" smtClean="0"/>
              <a:t>Site</a:t>
            </a:r>
            <a:r>
              <a:rPr lang="es-MX" sz="2800" b="1" dirty="0" smtClean="0"/>
              <a:t> </a:t>
            </a:r>
            <a:r>
              <a:rPr lang="es-MX" sz="2800" b="1" dirty="0" err="1" smtClean="0"/>
              <a:t>Survey</a:t>
            </a:r>
            <a:r>
              <a:rPr lang="es-MX" sz="2800" b="1" dirty="0" smtClean="0"/>
              <a:t>. </a:t>
            </a:r>
            <a:r>
              <a:rPr lang="es-MX" sz="2800" dirty="0" smtClean="0"/>
              <a:t>Incluirá por lo menos la ubicación del sitio, ubicación del </a:t>
            </a:r>
            <a:r>
              <a:rPr lang="es-MX" sz="2800" dirty="0" err="1" smtClean="0"/>
              <a:t>site</a:t>
            </a:r>
            <a:r>
              <a:rPr lang="es-MX" sz="2800" dirty="0" smtClean="0"/>
              <a:t> de comunicaciones, consideraciones ambientales, consideraciones eléctricas, tierra física, equipo de red, diagrama de instalación, diagramas y reporte fotográfico.</a:t>
            </a:r>
          </a:p>
          <a:p>
            <a:pPr algn="just">
              <a:buNone/>
            </a:pPr>
            <a:endParaRPr lang="es-MX" sz="2800" dirty="0" smtClean="0"/>
          </a:p>
          <a:p>
            <a:pPr algn="just"/>
            <a:r>
              <a:rPr lang="es-MX" sz="2800" b="1" dirty="0" smtClean="0"/>
              <a:t>Anexo IV: Pruebas Técnicas. </a:t>
            </a:r>
            <a:r>
              <a:rPr lang="es-MX" sz="2800" dirty="0" smtClean="0"/>
              <a:t>Describirá a detalle las pruebas técnicas y deberá adjuntarse identificación del personal que recibe el servicio expedida por la Institución a la que pertenece.</a:t>
            </a:r>
          </a:p>
          <a:p>
            <a:pPr algn="just"/>
            <a:endParaRPr lang="es-MX" sz="2800" dirty="0"/>
          </a:p>
        </p:txBody>
      </p:sp>
    </p:spTree>
    <p:extLst>
      <p:ext uri="{BB962C8B-B14F-4D97-AF65-F5344CB8AC3E}">
        <p14:creationId xmlns="" xmlns:p14="http://schemas.microsoft.com/office/powerpoint/2010/main" val="176423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 noGrp="1"/>
          </p:cNvSpPr>
          <p:nvPr>
            <p:ph type="title"/>
          </p:nvPr>
        </p:nvSpPr>
        <p:spPr>
          <a:xfrm>
            <a:off x="504033" y="-107801"/>
            <a:ext cx="9072563" cy="1260211"/>
          </a:xfrm>
        </p:spPr>
        <p:txBody>
          <a:bodyPr/>
          <a:lstStyle/>
          <a:p>
            <a:pPr algn="ctr"/>
            <a:r>
              <a:rPr lang="es-MX" sz="2800" b="1" dirty="0" smtClean="0"/>
              <a:t>Ejemplo del Protocolo de entrega-recepción de servicios</a:t>
            </a:r>
            <a:endParaRPr lang="es-MX" sz="28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032" y="788175"/>
            <a:ext cx="4716214" cy="5872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102730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/>
              <a:t>Agenda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000" dirty="0" smtClean="0"/>
              <a:t>Bienvenida</a:t>
            </a:r>
          </a:p>
          <a:p>
            <a:r>
              <a:rPr lang="es-MX" sz="3000" dirty="0" smtClean="0"/>
              <a:t>Estatus del proceso de instalación</a:t>
            </a:r>
          </a:p>
          <a:p>
            <a:r>
              <a:rPr lang="es-MX" sz="3000" dirty="0" smtClean="0"/>
              <a:t>Adecuaciones en sitios finales</a:t>
            </a:r>
          </a:p>
          <a:p>
            <a:r>
              <a:rPr lang="es-MX" sz="3000" dirty="0" smtClean="0"/>
              <a:t>Protocolo de entrega-recepción de servicios</a:t>
            </a:r>
          </a:p>
          <a:p>
            <a:r>
              <a:rPr lang="es-MX" sz="3000" b="1" u="sng" dirty="0" smtClean="0"/>
              <a:t>Pasos a seguir</a:t>
            </a:r>
          </a:p>
          <a:p>
            <a:r>
              <a:rPr lang="es-MX" sz="3000" dirty="0" smtClean="0"/>
              <a:t>Cierre</a:t>
            </a:r>
            <a:endParaRPr lang="es-MX" sz="3000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56429" y="-71870"/>
            <a:ext cx="9072562" cy="1260216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pPr indent="0"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u="sng" dirty="0" smtClean="0"/>
              <a:t>5. Pasos a seguir</a:t>
            </a:r>
            <a:endParaRPr lang="es-MX" sz="3200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 smtClean="0"/>
              <a:t>Realizar las adecuaciones técnicas en los sitios terminales que no están preparados para recibir el servicio. En tanto no cuenten con las mismas no se podrá entregar el servicio y existe la posibilidad de que sea reasignado.</a:t>
            </a:r>
          </a:p>
          <a:p>
            <a:pPr algn="just"/>
            <a:r>
              <a:rPr lang="es-MX" sz="2800" dirty="0" smtClean="0"/>
              <a:t>Las Instituciones que requieran el apoyo de esta Coordinación para el aprovechamiento de la conectividad, podrán presentar proyectos para ser revisados.</a:t>
            </a:r>
          </a:p>
          <a:p>
            <a:pPr algn="just"/>
            <a:endParaRPr lang="es-MX" sz="2800" dirty="0"/>
          </a:p>
        </p:txBody>
      </p:sp>
    </p:spTree>
    <p:extLst>
      <p:ext uri="{BB962C8B-B14F-4D97-AF65-F5344CB8AC3E}">
        <p14:creationId xmlns="" xmlns:p14="http://schemas.microsoft.com/office/powerpoint/2010/main" val="334266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/>
              <a:t>Agenda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000" dirty="0" smtClean="0"/>
              <a:t>Bienvenida</a:t>
            </a:r>
          </a:p>
          <a:p>
            <a:r>
              <a:rPr lang="es-MX" sz="3000" dirty="0" smtClean="0"/>
              <a:t>Estatus del proceso de instalación</a:t>
            </a:r>
          </a:p>
          <a:p>
            <a:r>
              <a:rPr lang="es-MX" sz="3000" dirty="0" smtClean="0"/>
              <a:t>Adecuaciones en sitios finales</a:t>
            </a:r>
          </a:p>
          <a:p>
            <a:r>
              <a:rPr lang="es-MX" sz="3000" dirty="0" smtClean="0"/>
              <a:t>Protocolo de entrega-recepción de servicios</a:t>
            </a:r>
          </a:p>
          <a:p>
            <a:r>
              <a:rPr lang="es-MX" sz="3000" dirty="0" smtClean="0"/>
              <a:t>Pasos a seguir</a:t>
            </a:r>
          </a:p>
          <a:p>
            <a:r>
              <a:rPr lang="es-MX" sz="3000" b="1" u="sng" dirty="0" smtClean="0"/>
              <a:t>Cierre</a:t>
            </a:r>
            <a:endParaRPr lang="es-MX" sz="3000" b="1" u="sng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56429" y="-71870"/>
            <a:ext cx="9072562" cy="1260216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pPr indent="0"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56049" y="1692399"/>
            <a:ext cx="8568531" cy="2853329"/>
          </a:xfrm>
        </p:spPr>
        <p:txBody>
          <a:bodyPr>
            <a:normAutofit/>
          </a:bodyPr>
          <a:lstStyle/>
          <a:p>
            <a:r>
              <a:rPr lang="es-MX" sz="3600" b="1" dirty="0" smtClean="0"/>
              <a:t>Quinta reunión de enlaces para el despliegue de redes de alta capacidad</a:t>
            </a:r>
            <a:br>
              <a:rPr lang="es-MX" sz="3600" b="1" dirty="0" smtClean="0"/>
            </a:br>
            <a:endParaRPr lang="es-MX" sz="3600" b="1" dirty="0"/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sz="2600" dirty="0" smtClean="0"/>
              <a:t>Coordinación de la Sociedad de la Información y el Conocimiento</a:t>
            </a:r>
          </a:p>
          <a:p>
            <a:endParaRPr lang="es-MX" sz="2400" dirty="0" smtClean="0"/>
          </a:p>
          <a:p>
            <a:r>
              <a:rPr lang="es-MX" sz="2400" dirty="0" smtClean="0"/>
              <a:t>9 de mayo de 2013</a:t>
            </a:r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/>
              <a:t>Agenda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000" b="1" u="sng" dirty="0" smtClean="0"/>
              <a:t>Bienvenida</a:t>
            </a:r>
          </a:p>
          <a:p>
            <a:r>
              <a:rPr lang="es-MX" sz="3000" dirty="0" smtClean="0"/>
              <a:t>Estatus del proceso de instalación</a:t>
            </a:r>
          </a:p>
          <a:p>
            <a:r>
              <a:rPr lang="es-MX" sz="3000" dirty="0" smtClean="0"/>
              <a:t>Adecuaciones en sitios finales</a:t>
            </a:r>
          </a:p>
          <a:p>
            <a:r>
              <a:rPr lang="es-MX" sz="3000" dirty="0" smtClean="0"/>
              <a:t>Protocolo de entrega-recepción de servicios</a:t>
            </a:r>
          </a:p>
          <a:p>
            <a:r>
              <a:rPr lang="es-MX" sz="3000" dirty="0" smtClean="0"/>
              <a:t>Pasos a seguir</a:t>
            </a:r>
          </a:p>
          <a:p>
            <a:r>
              <a:rPr lang="es-MX" sz="3000" dirty="0" smtClean="0"/>
              <a:t>Cierre</a:t>
            </a:r>
            <a:endParaRPr lang="es-MX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/>
              <a:t>Agenda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000" dirty="0" smtClean="0"/>
              <a:t>Bienvenida</a:t>
            </a:r>
          </a:p>
          <a:p>
            <a:r>
              <a:rPr lang="es-MX" sz="3000" b="1" u="sng" dirty="0" smtClean="0"/>
              <a:t>Estatus del proceso de instalación</a:t>
            </a:r>
          </a:p>
          <a:p>
            <a:r>
              <a:rPr lang="es-MX" sz="3000" dirty="0" smtClean="0"/>
              <a:t>Adecuaciones en sitios finales</a:t>
            </a:r>
          </a:p>
          <a:p>
            <a:r>
              <a:rPr lang="es-MX" sz="3000" dirty="0" smtClean="0"/>
              <a:t>Protocolo de entrega-recepción de servicios</a:t>
            </a:r>
          </a:p>
          <a:p>
            <a:r>
              <a:rPr lang="es-MX" sz="3000" dirty="0" smtClean="0"/>
              <a:t>Pasos a seguir</a:t>
            </a:r>
          </a:p>
          <a:p>
            <a:r>
              <a:rPr lang="es-MX" sz="3000" dirty="0" smtClean="0"/>
              <a:t>Cierre</a:t>
            </a:r>
            <a:endParaRPr lang="es-MX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u="sng" dirty="0" smtClean="0"/>
              <a:t>2. Estatus del proceso de instalación</a:t>
            </a:r>
            <a:endParaRPr lang="es-MX" sz="3200" b="1" u="sng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sz="2800" dirty="0" smtClean="0"/>
              <a:t>Venció el plazo para notificar a la Coordinación los requerimientos técnicos mínimos que se necesitan adecuar en los sitios terminales.</a:t>
            </a:r>
          </a:p>
          <a:p>
            <a:pPr algn="just"/>
            <a:r>
              <a:rPr lang="es-MX" sz="2800" dirty="0" smtClean="0"/>
              <a:t>Se ejecutó la primera etapa de la maqueta de pruebas con resultados satisfactorios, durante la semana del 13 al 17 de mayo se realizará la segunda etapa.</a:t>
            </a:r>
          </a:p>
          <a:p>
            <a:pPr algn="just"/>
            <a:r>
              <a:rPr lang="es-MX" sz="2800" dirty="0" smtClean="0"/>
              <a:t>Telmex iniciará la primera etapa de las pruebas de interconexión con CFE.</a:t>
            </a:r>
          </a:p>
          <a:p>
            <a:pPr algn="just"/>
            <a:r>
              <a:rPr lang="es-MX" sz="2800" dirty="0" err="1" smtClean="0"/>
              <a:t>Iusacell</a:t>
            </a:r>
            <a:r>
              <a:rPr lang="es-MX" sz="2800" dirty="0" smtClean="0"/>
              <a:t> y </a:t>
            </a:r>
            <a:r>
              <a:rPr lang="es-MX" sz="2800" dirty="0" err="1" smtClean="0"/>
              <a:t>Operbes</a:t>
            </a:r>
            <a:r>
              <a:rPr lang="es-MX" sz="2800" dirty="0" smtClean="0"/>
              <a:t> ya se encuentran instalando y entregando servicios en los sitios terminales.</a:t>
            </a:r>
          </a:p>
          <a:p>
            <a:pPr algn="just"/>
            <a:endParaRPr lang="es-MX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/>
              <a:t>Agenda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000" dirty="0" smtClean="0"/>
              <a:t>Bienvenida</a:t>
            </a:r>
          </a:p>
          <a:p>
            <a:r>
              <a:rPr lang="es-MX" sz="3000" dirty="0" smtClean="0"/>
              <a:t>Estatus del proceso de instalación</a:t>
            </a:r>
          </a:p>
          <a:p>
            <a:r>
              <a:rPr lang="es-MX" sz="3000" b="1" u="sng" dirty="0" smtClean="0"/>
              <a:t>Adecuaciones en sitios finales</a:t>
            </a:r>
          </a:p>
          <a:p>
            <a:r>
              <a:rPr lang="es-MX" sz="3000" dirty="0" smtClean="0"/>
              <a:t>Protocolo de entrega-recepción de servicios</a:t>
            </a:r>
          </a:p>
          <a:p>
            <a:r>
              <a:rPr lang="es-MX" sz="3000" dirty="0" smtClean="0"/>
              <a:t>Pasos a seguir</a:t>
            </a:r>
          </a:p>
          <a:p>
            <a:r>
              <a:rPr lang="es-MX" sz="3000" dirty="0" smtClean="0"/>
              <a:t>Cierre</a:t>
            </a:r>
            <a:endParaRPr lang="es-MX" sz="3000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56429" y="-71870"/>
            <a:ext cx="9072562" cy="1260216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pPr indent="0">
              <a:buNone/>
            </a:pPr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u="sng" dirty="0" smtClean="0"/>
              <a:t>3. Adecuaciones en sitios finales</a:t>
            </a:r>
            <a:endParaRPr lang="es-MX" sz="3200" b="1" u="sng" dirty="0"/>
          </a:p>
        </p:txBody>
      </p:sp>
      <p:sp>
        <p:nvSpPr>
          <p:cNvPr id="6" name="2 Marcador de contenido"/>
          <p:cNvSpPr>
            <a:spLocks noGrp="1"/>
          </p:cNvSpPr>
          <p:nvPr>
            <p:ph idx="1"/>
          </p:nvPr>
        </p:nvSpPr>
        <p:spPr>
          <a:xfrm>
            <a:off x="504033" y="1980319"/>
            <a:ext cx="9072563" cy="4824648"/>
          </a:xfrm>
        </p:spPr>
        <p:txBody>
          <a:bodyPr>
            <a:noAutofit/>
          </a:bodyPr>
          <a:lstStyle/>
          <a:p>
            <a:pPr algn="just"/>
            <a:r>
              <a:rPr lang="es-MX" sz="2800" dirty="0" smtClean="0"/>
              <a:t>Se contrató a la Universidad de Quintana Roo quien a su vez con apoyo de la empresa CIESA validará la información relativa a las adecuaciones técnicas faltantes en los sitios terminales.</a:t>
            </a:r>
          </a:p>
          <a:p>
            <a:pPr algn="just">
              <a:buNone/>
            </a:pPr>
            <a:endParaRPr lang="es-MX" sz="2800" dirty="0" smtClean="0"/>
          </a:p>
          <a:p>
            <a:pPr algn="just"/>
            <a:r>
              <a:rPr lang="es-MX" sz="2800" dirty="0" smtClean="0"/>
              <a:t>Se solicitó por oficio a las Instituciones autoricen el acceso del personal contratado para realizar esta actividad.</a:t>
            </a:r>
          </a:p>
          <a:p>
            <a:pPr algn="just">
              <a:buNone/>
            </a:pPr>
            <a:endParaRPr lang="es-MX" sz="2800" dirty="0" smtClean="0"/>
          </a:p>
          <a:p>
            <a:pPr algn="just"/>
            <a:endParaRPr lang="es-MX" sz="2800" dirty="0"/>
          </a:p>
        </p:txBody>
      </p:sp>
    </p:spTree>
    <p:extLst>
      <p:ext uri="{BB962C8B-B14F-4D97-AF65-F5344CB8AC3E}">
        <p14:creationId xmlns="" xmlns:p14="http://schemas.microsoft.com/office/powerpoint/2010/main" val="2740548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u="sng" dirty="0" smtClean="0"/>
              <a:t>3. Adecuaciones en sitios finales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4033" y="1980319"/>
            <a:ext cx="9072563" cy="4824648"/>
          </a:xfrm>
        </p:spPr>
        <p:txBody>
          <a:bodyPr/>
          <a:lstStyle/>
          <a:p>
            <a:pPr algn="just"/>
            <a:r>
              <a:rPr lang="es-MX" sz="2800" dirty="0" smtClean="0"/>
              <a:t>El personal portará gafete con fotografía, así como copia del oficio expedido por esta Coordinación, donde se les faculta para realizar las valoraciones correspondientes.</a:t>
            </a:r>
          </a:p>
          <a:p>
            <a:pPr algn="just">
              <a:buNone/>
            </a:pPr>
            <a:endParaRPr lang="es-MX" sz="2800" dirty="0" smtClean="0"/>
          </a:p>
          <a:p>
            <a:pPr algn="just"/>
            <a:r>
              <a:rPr lang="es-MX" sz="2800" dirty="0" smtClean="0"/>
              <a:t>El proceso tendrá una duración estimada de dos semanas, mismo que inició el pasado 6 de mayo.</a:t>
            </a:r>
          </a:p>
          <a:p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b="1" dirty="0" smtClean="0"/>
              <a:t>Agenda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sz="3000" dirty="0" smtClean="0"/>
              <a:t>Bienvenida</a:t>
            </a:r>
          </a:p>
          <a:p>
            <a:r>
              <a:rPr lang="es-MX" sz="3000" dirty="0" smtClean="0"/>
              <a:t>Estatus del proceso de instalación</a:t>
            </a:r>
          </a:p>
          <a:p>
            <a:r>
              <a:rPr lang="es-MX" sz="3000" dirty="0" smtClean="0"/>
              <a:t>Adecuaciones en sitios finales</a:t>
            </a:r>
          </a:p>
          <a:p>
            <a:r>
              <a:rPr lang="es-MX" sz="3000" b="1" u="sng" dirty="0" smtClean="0"/>
              <a:t>Protocolo de entrega-recepción de servicios</a:t>
            </a:r>
          </a:p>
          <a:p>
            <a:r>
              <a:rPr lang="es-MX" sz="3000" dirty="0" smtClean="0"/>
              <a:t>Pasos a seguir</a:t>
            </a:r>
          </a:p>
          <a:p>
            <a:r>
              <a:rPr lang="es-MX" sz="3000" dirty="0" smtClean="0"/>
              <a:t>Cierre</a:t>
            </a:r>
            <a:endParaRPr lang="es-MX" sz="3000" dirty="0"/>
          </a:p>
        </p:txBody>
      </p:sp>
      <p:sp>
        <p:nvSpPr>
          <p:cNvPr id="5" name="1 Título"/>
          <p:cNvSpPr txBox="1">
            <a:spLocks/>
          </p:cNvSpPr>
          <p:nvPr/>
        </p:nvSpPr>
        <p:spPr>
          <a:xfrm>
            <a:off x="656429" y="-71870"/>
            <a:ext cx="9072562" cy="1260216"/>
          </a:xfrm>
          <a:prstGeom prst="rect">
            <a:avLst/>
          </a:prstGeom>
        </p:spPr>
        <p:txBody>
          <a:bodyPr vert="horz" lIns="100803" tIns="50402" rIns="100803" bIns="50402" rtlCol="0" anchor="ctr">
            <a:normAutofit/>
          </a:bodyPr>
          <a:lstStyle/>
          <a:p>
            <a:pPr indent="0">
              <a:buNone/>
            </a:pPr>
            <a:endParaRPr b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CT2013">
  <a:themeElements>
    <a:clrScheme name="SCT 2013">
      <a:dk1>
        <a:srgbClr val="262626"/>
      </a:dk1>
      <a:lt1>
        <a:sysClr val="window" lastClr="FFFFFF"/>
      </a:lt1>
      <a:dk2>
        <a:srgbClr val="7F7F7F"/>
      </a:dk2>
      <a:lt2>
        <a:srgbClr val="EEECE1"/>
      </a:lt2>
      <a:accent1>
        <a:srgbClr val="004C24"/>
      </a:accent1>
      <a:accent2>
        <a:srgbClr val="C00000"/>
      </a:accent2>
      <a:accent3>
        <a:srgbClr val="919295"/>
      </a:accent3>
      <a:accent4>
        <a:srgbClr val="00853E"/>
      </a:accent4>
      <a:accent5>
        <a:srgbClr val="FF0000"/>
      </a:accent5>
      <a:accent6>
        <a:srgbClr val="A5A5A5"/>
      </a:accent6>
      <a:hlink>
        <a:srgbClr val="D70D0D"/>
      </a:hlink>
      <a:folHlink>
        <a:srgbClr val="004C24"/>
      </a:folHlink>
    </a:clrScheme>
    <a:fontScheme name="SCT2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18572</TotalTime>
  <Words>647</Words>
  <Application>Microsoft Office PowerPoint</Application>
  <PresentationFormat>Personalizado</PresentationFormat>
  <Paragraphs>77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17" baseType="lpstr">
      <vt:lpstr>SCT2013</vt:lpstr>
      <vt:lpstr>Diapositiva 1</vt:lpstr>
      <vt:lpstr>Quinta reunión de enlaces para el despliegue de redes de alta capacidad </vt:lpstr>
      <vt:lpstr>Agenda</vt:lpstr>
      <vt:lpstr>Agenda</vt:lpstr>
      <vt:lpstr>2. Estatus del proceso de instalación</vt:lpstr>
      <vt:lpstr>Agenda</vt:lpstr>
      <vt:lpstr>3. Adecuaciones en sitios finales</vt:lpstr>
      <vt:lpstr>3. Adecuaciones en sitios finales</vt:lpstr>
      <vt:lpstr>Agenda</vt:lpstr>
      <vt:lpstr>4. Protocolo de entrega recepción de servicios</vt:lpstr>
      <vt:lpstr>4. Protocolo de entrega recepción de servicios</vt:lpstr>
      <vt:lpstr>4. Protocolo de entrega recepción de servicios</vt:lpstr>
      <vt:lpstr>Ejemplo del Protocolo de entrega-recepción de servicios</vt:lpstr>
      <vt:lpstr>Agenda</vt:lpstr>
      <vt:lpstr>5. Pasos a seguir</vt:lpstr>
      <vt:lpstr>Agenda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Alma Nayelli Hernández Palacios</dc:creator>
  <cp:lastModifiedBy>Martha</cp:lastModifiedBy>
  <cp:revision>118</cp:revision>
  <dcterms:created xsi:type="dcterms:W3CDTF">2012-12-05T00:15:10Z</dcterms:created>
  <dcterms:modified xsi:type="dcterms:W3CDTF">2013-05-29T23:04:47Z</dcterms:modified>
</cp:coreProperties>
</file>