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351" r:id="rId4"/>
    <p:sldId id="409" r:id="rId5"/>
    <p:sldId id="397" r:id="rId6"/>
    <p:sldId id="423" r:id="rId7"/>
    <p:sldId id="410" r:id="rId8"/>
    <p:sldId id="415" r:id="rId9"/>
    <p:sldId id="405" r:id="rId10"/>
    <p:sldId id="412" r:id="rId11"/>
    <p:sldId id="416" r:id="rId12"/>
    <p:sldId id="413" r:id="rId13"/>
    <p:sldId id="417" r:id="rId14"/>
    <p:sldId id="425" r:id="rId15"/>
    <p:sldId id="422" r:id="rId16"/>
    <p:sldId id="418" r:id="rId17"/>
    <p:sldId id="424" r:id="rId18"/>
    <p:sldId id="419" r:id="rId19"/>
    <p:sldId id="420" r:id="rId20"/>
    <p:sldId id="421" r:id="rId21"/>
  </p:sldIdLst>
  <p:sldSz cx="10080625" cy="7561263"/>
  <p:notesSz cx="6858000" cy="9144000"/>
  <p:defaultTextStyle>
    <a:defPPr>
      <a:defRPr lang="es-MX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17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D4D4D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9497" autoAdjust="0"/>
  </p:normalViewPr>
  <p:slideViewPr>
    <p:cSldViewPr>
      <p:cViewPr>
        <p:scale>
          <a:sx n="74" d="100"/>
          <a:sy n="74" d="100"/>
        </p:scale>
        <p:origin x="-954" y="-36"/>
      </p:cViewPr>
      <p:guideLst>
        <p:guide orient="horz" pos="2382"/>
        <p:guide pos="31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an%20Monroy\Desktop\ANEXOS\Generador%20de%20graficas\GENERADOR%20DE%20GR&#193;FICAS%2010K,%2011K%20Y%204O%20C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2068611184906351"/>
                  <c:y val="0.3237160156807975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>
                        <a:solidFill>
                          <a:srgbClr val="00B050"/>
                        </a:solidFill>
                      </a:rPr>
                      <a:t>INSTALADOS
56%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823152097817381E-2"/>
                  <c:y val="-0.3129522204763844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EN PROCESO
44%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'INSTALADOS 11K'!$E$5:$E$6</c:f>
              <c:strCache>
                <c:ptCount val="2"/>
                <c:pt idx="0">
                  <c:v>INSTALADOS</c:v>
                </c:pt>
                <c:pt idx="1">
                  <c:v>EN PROCESO</c:v>
                </c:pt>
              </c:strCache>
            </c:strRef>
          </c:cat>
          <c:val>
            <c:numRef>
              <c:f>'INSTALADOS 11K'!$F$5:$F$6</c:f>
              <c:numCache>
                <c:formatCode>General</c:formatCode>
                <c:ptCount val="2"/>
                <c:pt idx="0">
                  <c:v>637</c:v>
                </c:pt>
                <c:pt idx="1">
                  <c:v>502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9EBF3-03BB-0F4F-B9C0-B5D16FBBD071}" type="datetimeFigureOut">
              <a:rPr lang="es-ES" smtClean="0"/>
              <a:pPr/>
              <a:t>12/08/2013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0B83D-EA16-8842-A3DE-4BDDF03C04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5592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9" y="1116337"/>
            <a:ext cx="8568531" cy="285332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6" y="4284716"/>
            <a:ext cx="7056437" cy="1872179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3" y="1764295"/>
            <a:ext cx="9072563" cy="4824648"/>
          </a:xfrm>
        </p:spPr>
        <p:txBody>
          <a:bodyPr/>
          <a:lstStyle>
            <a:lvl1pPr marL="357188" indent="-271463">
              <a:tabLst/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  <a:lvl2pPr marL="185738" indent="-185738">
              <a:tabLst>
                <a:tab pos="185738" algn="l"/>
              </a:tabLst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2pPr>
            <a:lvl3pPr marL="185738" indent="-185738">
              <a:tabLst>
                <a:tab pos="185738" algn="l"/>
              </a:tabLst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3pPr>
            <a:lvl4pPr marL="185738" indent="-185738">
              <a:tabLst>
                <a:tab pos="185738" algn="l"/>
              </a:tabLst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4pPr>
            <a:lvl5pPr marL="185738" indent="-185738">
              <a:tabLst>
                <a:tab pos="185738" algn="l"/>
              </a:tabLst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809" y="1836415"/>
            <a:ext cx="4296497" cy="4680520"/>
          </a:xfrm>
        </p:spPr>
        <p:txBody>
          <a:bodyPr/>
          <a:lstStyle>
            <a:lvl1pPr>
              <a:defRPr sz="3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 sz="260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>
              <a:defRPr sz="2200"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28346" y="1836415"/>
            <a:ext cx="4296497" cy="4680520"/>
          </a:xfrm>
        </p:spPr>
        <p:txBody>
          <a:bodyPr/>
          <a:lstStyle>
            <a:lvl1pPr>
              <a:defRPr sz="3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 sz="260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>
              <a:defRPr sz="2200"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3" y="302803"/>
            <a:ext cx="9072563" cy="1260211"/>
          </a:xfrm>
        </p:spPr>
        <p:txBody>
          <a:bodyPr>
            <a:no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3" y="1692535"/>
            <a:ext cx="4454027" cy="705367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3" y="2397902"/>
            <a:ext cx="4454027" cy="4191042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20" y="1692535"/>
            <a:ext cx="4455776" cy="705367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20" y="2397902"/>
            <a:ext cx="4455776" cy="4191042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504033" y="7008172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12/08/2013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2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nterior PP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" y="1923"/>
            <a:ext cx="10080625" cy="7557421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3" y="302803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3" y="1764295"/>
            <a:ext cx="9072563" cy="4445228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 dirty="0" smtClean="0"/>
              <a:t>Contenido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2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DDBD-12B5-4D11-A894-8FED9528EA51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8" name="7 Imagen" descr="interior PPT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" y="1923"/>
            <a:ext cx="10080625" cy="75574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Trajan Pro" pitchFamily="18" charset="0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4 Imagen" descr="portad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88"/>
            <a:ext cx="10080626" cy="7557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/>
              <a:t>4</a:t>
            </a:r>
            <a:r>
              <a:rPr lang="es-MX" sz="3200" b="1" u="sng" dirty="0" smtClean="0"/>
              <a:t>. </a:t>
            </a:r>
            <a:r>
              <a:rPr lang="es-MX" sz="3200" b="1" u="sng" dirty="0"/>
              <a:t>Resultados de las visitas de supervisión</a:t>
            </a:r>
            <a:endParaRPr lang="es-MX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8867784"/>
              </p:ext>
            </p:extLst>
          </p:nvPr>
        </p:nvGraphicFramePr>
        <p:xfrm>
          <a:off x="792065" y="1692398"/>
          <a:ext cx="8287582" cy="3634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6959"/>
                <a:gridCol w="4170623"/>
              </a:tblGrid>
              <a:tr h="4403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REQUERIMIENTOS TÉCNICOS</a:t>
                      </a:r>
                      <a:r>
                        <a:rPr lang="es-MX" sz="2000" baseline="0" dirty="0" smtClean="0">
                          <a:effectLst/>
                        </a:rPr>
                        <a:t> FALTANTES</a:t>
                      </a:r>
                      <a:endParaRPr lang="es-MX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TIPO DE ADECUACIÓN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NÚMERO</a:t>
                      </a:r>
                      <a:r>
                        <a:rPr lang="es-MX" sz="1800" baseline="0" dirty="0" smtClean="0">
                          <a:effectLst/>
                        </a:rPr>
                        <a:t> DE SITIOS</a:t>
                      </a:r>
                      <a:endParaRPr lang="es-MX" sz="3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40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ENERGÍA ELÉCTRICA</a:t>
                      </a:r>
                      <a:endParaRPr lang="es-MX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1002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40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RACK </a:t>
                      </a:r>
                      <a:r>
                        <a:rPr lang="es-MX" sz="1800" dirty="0" smtClean="0">
                          <a:effectLst/>
                        </a:rPr>
                        <a:t>O GABINETE</a:t>
                      </a:r>
                      <a:endParaRPr lang="es-MX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386</a:t>
                      </a:r>
                      <a:endParaRPr lang="es-MX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40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RESPALDO ELÉCTRICO</a:t>
                      </a:r>
                      <a:endParaRPr lang="es-MX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473</a:t>
                      </a:r>
                      <a:endParaRPr lang="es-MX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623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SISTEMA DE TIERRA FÍSICA </a:t>
                      </a:r>
                      <a:endParaRPr lang="es-MX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482</a:t>
                      </a:r>
                      <a:endParaRPr lang="es-MX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CONSIDERACIONES</a:t>
                      </a:r>
                      <a:r>
                        <a:rPr lang="es-MX" sz="1800" baseline="0" dirty="0" smtClean="0">
                          <a:effectLst/>
                        </a:rPr>
                        <a:t> AMBIENTALES</a:t>
                      </a:r>
                      <a:endParaRPr lang="es-MX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692</a:t>
                      </a:r>
                      <a:endParaRPr lang="es-MX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66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ACOMETIDA </a:t>
                      </a:r>
                      <a:endParaRPr lang="es-MX" sz="3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535</a:t>
                      </a:r>
                      <a:endParaRPr lang="es-MX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35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Bienvenida</a:t>
            </a:r>
            <a:endParaRPr lang="es-MX" sz="3000" dirty="0"/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Avances </a:t>
            </a:r>
            <a:r>
              <a:rPr lang="es-MX" sz="3000" dirty="0"/>
              <a:t>en el proceso de </a:t>
            </a:r>
            <a:r>
              <a:rPr lang="es-MX" sz="3000" dirty="0" smtClean="0"/>
              <a:t>instalación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Resultados de las pruebas ejecutadas por la UDG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Resultados </a:t>
            </a:r>
            <a:r>
              <a:rPr lang="es-MX" sz="3000" dirty="0"/>
              <a:t>de las </a:t>
            </a:r>
            <a:r>
              <a:rPr lang="es-MX" sz="3000" dirty="0" smtClean="0"/>
              <a:t>visitas de supervisión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b="1" u="sng" dirty="0" smtClean="0"/>
              <a:t>Siguientes pasos 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Temas </a:t>
            </a:r>
            <a:r>
              <a:rPr lang="es-MX" sz="3000" dirty="0"/>
              <a:t>varios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Cierre</a:t>
            </a:r>
          </a:p>
          <a:p>
            <a:pPr marL="85725" indent="0">
              <a:buNone/>
            </a:pPr>
            <a:endParaRPr lang="es-MX" sz="3000" dirty="0"/>
          </a:p>
        </p:txBody>
      </p:sp>
    </p:spTree>
    <p:extLst>
      <p:ext uri="{BB962C8B-B14F-4D97-AF65-F5344CB8AC3E}">
        <p14:creationId xmlns="" xmlns:p14="http://schemas.microsoft.com/office/powerpoint/2010/main" val="42227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5. Siguientes pasos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033" y="1620279"/>
            <a:ext cx="9072563" cy="5040672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</a:pPr>
            <a:r>
              <a:rPr lang="es-ES_tradnl" sz="2800" dirty="0" smtClean="0"/>
              <a:t>Ante la falta de adecuaciones técnicas detectadas en los sitios terminales, se solicitó al Comité Técnico del Fideicomiso 2058 e-México los recursos necesarios para que realicen las adecuaciones necesarias para que estén en posibilidades de entregar los servicios de conectividad contratados.</a:t>
            </a:r>
          </a:p>
          <a:p>
            <a:pPr lvl="0" algn="just">
              <a:lnSpc>
                <a:spcPct val="120000"/>
              </a:lnSpc>
            </a:pPr>
            <a:r>
              <a:rPr lang="es-ES_tradnl" sz="2800" dirty="0" smtClean="0"/>
              <a:t>Dicha solicitud fue aprobada el pasado martes </a:t>
            </a:r>
            <a:r>
              <a:rPr lang="es-ES_tradnl" sz="2800" dirty="0"/>
              <a:t>6</a:t>
            </a:r>
            <a:r>
              <a:rPr lang="es-ES_tradnl" sz="2800" dirty="0" smtClean="0"/>
              <a:t> de agosto, por lo que la Coordinación dará inicio a los procesos de contratación correspondientes.</a:t>
            </a:r>
          </a:p>
          <a:p>
            <a:pPr lvl="1" algn="just"/>
            <a:endParaRPr lang="es-MX" sz="2800" dirty="0"/>
          </a:p>
          <a:p>
            <a:endParaRPr lang="es-MX" sz="2800" dirty="0"/>
          </a:p>
        </p:txBody>
      </p:sp>
    </p:spTree>
    <p:extLst>
      <p:ext uri="{BB962C8B-B14F-4D97-AF65-F5344CB8AC3E}">
        <p14:creationId xmlns="" xmlns:p14="http://schemas.microsoft.com/office/powerpoint/2010/main" val="30753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5. Siguientes pasos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033" y="1620279"/>
            <a:ext cx="9072563" cy="5040672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20000"/>
              </a:lnSpc>
            </a:pPr>
            <a:r>
              <a:rPr lang="es-ES_tradnl" sz="3000" dirty="0" smtClean="0"/>
              <a:t>Los adecuaciones que se realizarán son:</a:t>
            </a:r>
            <a:endParaRPr lang="es-ES_tradnl" sz="3000" dirty="0"/>
          </a:p>
          <a:p>
            <a:pPr marL="1344613" lvl="1" indent="-444500" algn="just">
              <a:tabLst>
                <a:tab pos="1620838" algn="l"/>
              </a:tabLst>
            </a:pPr>
            <a:r>
              <a:rPr lang="es-ES_tradnl" sz="2800" dirty="0"/>
              <a:t>Energía eléctrica regulada de 127 Volts de Corriente Alterna (VCA).</a:t>
            </a:r>
            <a:endParaRPr lang="es-MX" sz="2800" dirty="0"/>
          </a:p>
          <a:p>
            <a:pPr marL="1344613" lvl="1" indent="-444500" algn="just">
              <a:tabLst>
                <a:tab pos="1620838" algn="l"/>
              </a:tabLst>
            </a:pPr>
            <a:r>
              <a:rPr lang="es-ES_tradnl" sz="2800" dirty="0"/>
              <a:t>Respaldo eléctrico (UPS) de 700 Volts-Amperes (</a:t>
            </a:r>
            <a:r>
              <a:rPr lang="es-ES_tradnl" sz="2800" dirty="0" err="1"/>
              <a:t>VAs</a:t>
            </a:r>
            <a:r>
              <a:rPr lang="es-ES_tradnl" sz="2800" dirty="0"/>
              <a:t>).</a:t>
            </a:r>
            <a:endParaRPr lang="es-MX" sz="2800" dirty="0"/>
          </a:p>
          <a:p>
            <a:pPr marL="1344613" lvl="1" indent="-444500" algn="just">
              <a:tabLst>
                <a:tab pos="1620838" algn="l"/>
              </a:tabLst>
            </a:pPr>
            <a:r>
              <a:rPr lang="es-ES_tradnl" sz="2800" dirty="0"/>
              <a:t>Tierra física con una resistencia igual o menor a 5 </a:t>
            </a:r>
            <a:r>
              <a:rPr lang="es-ES_tradnl" sz="2800" dirty="0" err="1"/>
              <a:t>ohms</a:t>
            </a:r>
            <a:r>
              <a:rPr lang="es-ES_tradnl" sz="2800" dirty="0"/>
              <a:t>.</a:t>
            </a:r>
            <a:endParaRPr lang="es-MX" sz="2800" dirty="0"/>
          </a:p>
          <a:p>
            <a:pPr marL="1344613" lvl="1" indent="-444500" algn="just">
              <a:tabLst>
                <a:tab pos="1620838" algn="l"/>
              </a:tabLst>
            </a:pPr>
            <a:r>
              <a:rPr lang="es-ES_tradnl" sz="2800" dirty="0"/>
              <a:t>5 unidades de rack para la instalación del equipo terminal.</a:t>
            </a:r>
            <a:endParaRPr lang="es-MX" sz="2800" dirty="0"/>
          </a:p>
          <a:p>
            <a:pPr marL="1344613" lvl="1" indent="-444500" algn="just">
              <a:tabLst>
                <a:tab pos="1620838" algn="l"/>
              </a:tabLst>
            </a:pPr>
            <a:r>
              <a:rPr lang="es-ES_tradnl" sz="2800" dirty="0"/>
              <a:t>Clima artificial con una temperatura de 19° C.</a:t>
            </a:r>
            <a:endParaRPr lang="es-MX" sz="2800" dirty="0"/>
          </a:p>
          <a:p>
            <a:pPr marL="1344613" lvl="1" indent="-444500" algn="just">
              <a:tabLst>
                <a:tab pos="1620838" algn="l"/>
              </a:tabLst>
            </a:pPr>
            <a:r>
              <a:rPr lang="es-ES_tradnl" sz="2800" dirty="0"/>
              <a:t>Acometida para la instalación de cableado desde el exterior del inmueble</a:t>
            </a:r>
            <a:r>
              <a:rPr lang="es-ES_tradnl" sz="2300" dirty="0"/>
              <a:t>.</a:t>
            </a:r>
            <a:endParaRPr lang="es-MX" sz="2300" dirty="0"/>
          </a:p>
          <a:p>
            <a:pPr lvl="0" algn="just">
              <a:lnSpc>
                <a:spcPct val="120000"/>
              </a:lnSpc>
            </a:pPr>
            <a:endParaRPr lang="es-MX" sz="24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3306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sz="3300" dirty="0" smtClean="0">
                <a:solidFill>
                  <a:schemeClr val="tx1"/>
                </a:solidFill>
              </a:rPr>
              <a:t>La CSIC no podrá validar las actas de entrega-recepción de los sitios, en los que los resultados de las visitas de supervisión, hayan determinado inconsistencias </a:t>
            </a:r>
            <a:r>
              <a:rPr lang="es-MX" sz="3300" dirty="0">
                <a:solidFill>
                  <a:schemeClr val="tx1"/>
                </a:solidFill>
              </a:rPr>
              <a:t>o </a:t>
            </a:r>
            <a:r>
              <a:rPr lang="es-MX" sz="3300" dirty="0" smtClean="0">
                <a:solidFill>
                  <a:schemeClr val="tx1"/>
                </a:solidFill>
              </a:rPr>
              <a:t>falta en alguno de los requerimientos.</a:t>
            </a:r>
            <a:endParaRPr lang="es-MX" sz="33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s-MX" sz="3300" dirty="0" smtClean="0">
                <a:solidFill>
                  <a:schemeClr val="tx1"/>
                </a:solidFill>
              </a:rPr>
              <a:t>Pudiera ser motivo de responsabilidad administrativa el hecho </a:t>
            </a:r>
            <a:r>
              <a:rPr lang="es-MX" sz="3300" dirty="0">
                <a:solidFill>
                  <a:schemeClr val="tx1"/>
                </a:solidFill>
              </a:rPr>
              <a:t>de comprobarse física y técnicamente que se requieren las </a:t>
            </a:r>
            <a:r>
              <a:rPr lang="es-MX" sz="3300" dirty="0" smtClean="0">
                <a:solidFill>
                  <a:schemeClr val="tx1"/>
                </a:solidFill>
              </a:rPr>
              <a:t>adecuaciones, cuando exista </a:t>
            </a:r>
            <a:r>
              <a:rPr lang="es-MX" sz="3300" dirty="0">
                <a:solidFill>
                  <a:schemeClr val="tx1"/>
                </a:solidFill>
              </a:rPr>
              <a:t>algún </a:t>
            </a:r>
            <a:r>
              <a:rPr lang="es-MX" sz="3300" dirty="0" smtClean="0">
                <a:solidFill>
                  <a:schemeClr val="tx1"/>
                </a:solidFill>
              </a:rPr>
              <a:t>documento </a:t>
            </a:r>
            <a:r>
              <a:rPr lang="es-MX" sz="3300" dirty="0">
                <a:solidFill>
                  <a:schemeClr val="tx1"/>
                </a:solidFill>
              </a:rPr>
              <a:t>donde </a:t>
            </a:r>
            <a:r>
              <a:rPr lang="es-MX" sz="3300" dirty="0" smtClean="0">
                <a:solidFill>
                  <a:schemeClr val="tx1"/>
                </a:solidFill>
              </a:rPr>
              <a:t>la </a:t>
            </a:r>
            <a:r>
              <a:rPr lang="es-MX" sz="3300" dirty="0">
                <a:solidFill>
                  <a:schemeClr val="tx1"/>
                </a:solidFill>
              </a:rPr>
              <a:t>Dependencia o Entidad beneficiada </a:t>
            </a:r>
            <a:r>
              <a:rPr lang="es-MX" sz="3300" dirty="0" smtClean="0">
                <a:solidFill>
                  <a:schemeClr val="tx1"/>
                </a:solidFill>
              </a:rPr>
              <a:t>hubiera garantizado el cumplimiento de los requerimientos técnicos mínimos.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5. Siguientes pasos</a:t>
            </a:r>
            <a:endParaRPr lang="es-MX" sz="3200" dirty="0"/>
          </a:p>
        </p:txBody>
      </p:sp>
    </p:spTree>
    <p:extLst>
      <p:ext uri="{BB962C8B-B14F-4D97-AF65-F5344CB8AC3E}">
        <p14:creationId xmlns="" xmlns:p14="http://schemas.microsoft.com/office/powerpoint/2010/main" val="9545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/>
              <a:t>5. Siguientes pasos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800" dirty="0" smtClean="0"/>
              <a:t>Se solicita el apoyo de las dependencias y entidades públicas para que se giren las instrucciones necesarias con el objeto de que los proveedores puedan realizar las adecuaciones correspondientes.</a:t>
            </a:r>
          </a:p>
          <a:p>
            <a:pPr algn="just"/>
            <a:r>
              <a:rPr lang="es-MX" sz="2800" dirty="0" smtClean="0"/>
              <a:t>Se </a:t>
            </a:r>
            <a:r>
              <a:rPr lang="es-MX" sz="2800" dirty="0"/>
              <a:t>extiende una cordial invitación para </a:t>
            </a:r>
            <a:r>
              <a:rPr lang="es-ES_tradnl" sz="2800" dirty="0"/>
              <a:t>comenzar a utilizar los enlaces de conectividad </a:t>
            </a:r>
            <a:r>
              <a:rPr lang="es-ES_tradnl" sz="2800" dirty="0" smtClean="0"/>
              <a:t>instalados </a:t>
            </a:r>
            <a:r>
              <a:rPr lang="es-ES_tradnl" sz="2800" dirty="0"/>
              <a:t>en cada sitio </a:t>
            </a:r>
            <a:r>
              <a:rPr lang="es-ES_tradnl" sz="2800" dirty="0" smtClean="0"/>
              <a:t>terminal.</a:t>
            </a:r>
            <a:endParaRPr lang="es-MX" sz="2800" dirty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2852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Bienvenida</a:t>
            </a:r>
            <a:endParaRPr lang="es-MX" sz="3000" dirty="0"/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Avances </a:t>
            </a:r>
            <a:r>
              <a:rPr lang="es-MX" sz="3000" dirty="0"/>
              <a:t>en el proceso de </a:t>
            </a:r>
            <a:r>
              <a:rPr lang="es-MX" sz="3000" dirty="0" smtClean="0"/>
              <a:t>instalación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Resultados de las pruebas ejecutadas por la UDG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Resultados </a:t>
            </a:r>
            <a:r>
              <a:rPr lang="es-MX" sz="3000" dirty="0"/>
              <a:t>de las </a:t>
            </a:r>
            <a:r>
              <a:rPr lang="es-MX" sz="3000" dirty="0" smtClean="0"/>
              <a:t>visitas de supervisión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Siguientes pasos 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b="1" u="sng" dirty="0" smtClean="0"/>
              <a:t>Temas </a:t>
            </a:r>
            <a:r>
              <a:rPr lang="es-MX" sz="3000" b="1" u="sng" dirty="0"/>
              <a:t>varios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Cierre</a:t>
            </a:r>
          </a:p>
          <a:p>
            <a:pPr marL="85725" indent="0">
              <a:buNone/>
            </a:pPr>
            <a:endParaRPr lang="es-MX" sz="3000" dirty="0"/>
          </a:p>
        </p:txBody>
      </p:sp>
    </p:spTree>
    <p:extLst>
      <p:ext uri="{BB962C8B-B14F-4D97-AF65-F5344CB8AC3E}">
        <p14:creationId xmlns="" xmlns:p14="http://schemas.microsoft.com/office/powerpoint/2010/main" val="995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b="1" u="sng" dirty="0" smtClean="0"/>
              <a:t>6. Temas varios</a:t>
            </a:r>
            <a:endParaRPr lang="es-MX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s-MX" sz="3000" dirty="0" smtClean="0">
                <a:solidFill>
                  <a:schemeClr val="tx1"/>
                </a:solidFill>
              </a:rPr>
              <a:t>Se ha implementado un mecanismo para proveer soporte para las configuraciones necesarias que permitan el uso de los enlaces:</a:t>
            </a:r>
          </a:p>
          <a:p>
            <a:pPr marL="901700" lvl="5" indent="-182563" algn="just">
              <a:lnSpc>
                <a:spcPct val="110000"/>
              </a:lnSpc>
            </a:pPr>
            <a:r>
              <a:rPr lang="es-MX" sz="2400" dirty="0" smtClean="0"/>
              <a:t>Llamar al Centro de Atención y Servicio (CAS) 01-800-900-0014.</a:t>
            </a:r>
          </a:p>
          <a:p>
            <a:pPr marL="901700" lvl="5" indent="-182563" algn="just">
              <a:lnSpc>
                <a:spcPct val="110000"/>
              </a:lnSpc>
            </a:pPr>
            <a:r>
              <a:rPr lang="es-MX" sz="2400" dirty="0" smtClean="0"/>
              <a:t>Informar al agente del CAS sobre la necesidad de soporte para configuración de equipos para el proyecto 40 Redes.</a:t>
            </a:r>
          </a:p>
          <a:p>
            <a:pPr marL="901700" lvl="5" indent="-182563" algn="just">
              <a:lnSpc>
                <a:spcPct val="110000"/>
              </a:lnSpc>
            </a:pPr>
            <a:r>
              <a:rPr lang="es-MX" sz="2400" dirty="0" smtClean="0"/>
              <a:t>Proporcionar al agente del CAS la información de contacto que le solicitará.</a:t>
            </a:r>
          </a:p>
          <a:p>
            <a:pPr marL="901700" lvl="5" indent="-182563" algn="just">
              <a:lnSpc>
                <a:spcPct val="110000"/>
              </a:lnSpc>
            </a:pPr>
            <a:r>
              <a:rPr lang="es-MX" sz="2400" dirty="0" smtClean="0"/>
              <a:t>El agente del CAS proporcionará un número de reporte y lo escalará al </a:t>
            </a:r>
            <a:r>
              <a:rPr lang="es-MX" sz="2400" dirty="0"/>
              <a:t>g</a:t>
            </a:r>
            <a:r>
              <a:rPr lang="es-MX" sz="2400" dirty="0" smtClean="0"/>
              <a:t>rupo de </a:t>
            </a:r>
            <a:r>
              <a:rPr lang="es-MX" sz="2400" dirty="0"/>
              <a:t>i</a:t>
            </a:r>
            <a:r>
              <a:rPr lang="es-MX" sz="2400" dirty="0" smtClean="0"/>
              <a:t>ngenieros del área de Redes Terrestres de CSIC.</a:t>
            </a:r>
          </a:p>
          <a:p>
            <a:pPr marL="901700" lvl="5" indent="-182563" algn="just">
              <a:lnSpc>
                <a:spcPct val="110000"/>
              </a:lnSpc>
            </a:pPr>
            <a:r>
              <a:rPr lang="es-MX" sz="2400" dirty="0" smtClean="0"/>
              <a:t>El área de Redes Terrestres de la CSIC contactará al usuario para proporcionar el soporte requerido.</a:t>
            </a:r>
          </a:p>
        </p:txBody>
      </p:sp>
    </p:spTree>
    <p:extLst>
      <p:ext uri="{BB962C8B-B14F-4D97-AF65-F5344CB8AC3E}">
        <p14:creationId xmlns="" xmlns:p14="http://schemas.microsoft.com/office/powerpoint/2010/main" val="4485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 smtClean="0"/>
              <a:t>6. Temas varios</a:t>
            </a:r>
            <a:endParaRPr lang="es-MX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s-MX" sz="2800" dirty="0" smtClean="0"/>
              <a:t>Se está trabajando en  abrir el acceso a Internet en los sitios terminales. A partir de la última semana de agosto, la capacidad será asignada de acuerdo con la siguiente tabla:</a:t>
            </a:r>
          </a:p>
          <a:p>
            <a:pPr algn="just">
              <a:lnSpc>
                <a:spcPct val="120000"/>
              </a:lnSpc>
            </a:pPr>
            <a:endParaRPr lang="es-MX" sz="2800" dirty="0" smtClean="0"/>
          </a:p>
          <a:p>
            <a:pPr marL="85725" indent="0" algn="just">
              <a:lnSpc>
                <a:spcPct val="120000"/>
              </a:lnSpc>
              <a:buNone/>
            </a:pPr>
            <a:endParaRPr lang="es-MX" sz="2800" dirty="0" smtClean="0"/>
          </a:p>
          <a:p>
            <a:pPr marL="85725" indent="0" algn="just">
              <a:lnSpc>
                <a:spcPct val="120000"/>
              </a:lnSpc>
              <a:buNone/>
            </a:pPr>
            <a:endParaRPr lang="es-MX" sz="2800" dirty="0" smtClean="0"/>
          </a:p>
          <a:p>
            <a:pPr marL="85725" indent="0" algn="just">
              <a:buNone/>
            </a:pPr>
            <a:endParaRPr lang="es-MX" sz="2800" dirty="0" smtClean="0"/>
          </a:p>
          <a:p>
            <a:pPr algn="just"/>
            <a:r>
              <a:rPr lang="es-MX" sz="2800" dirty="0" smtClean="0"/>
              <a:t>Esta capacidad será incrementada conforme a la contratación de nuevas salidas a Internet en la Red NIBA y la demanda del servicio.</a:t>
            </a:r>
            <a:endParaRPr lang="es-MX" sz="2800" dirty="0"/>
          </a:p>
        </p:txBody>
      </p:sp>
      <p:graphicFrame>
        <p:nvGraphicFramePr>
          <p:cNvPr id="6" name="Marcador de contenid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5143492"/>
              </p:ext>
            </p:extLst>
          </p:nvPr>
        </p:nvGraphicFramePr>
        <p:xfrm>
          <a:off x="863848" y="3276575"/>
          <a:ext cx="8706781" cy="1490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3"/>
                <a:gridCol w="1440160"/>
                <a:gridCol w="1512168"/>
                <a:gridCol w="1512168"/>
                <a:gridCol w="1505982"/>
              </a:tblGrid>
              <a:tr h="44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+mj-lt"/>
                        </a:rPr>
                        <a:t>100 Mbps</a:t>
                      </a:r>
                      <a:endParaRPr lang="es-MX" sz="2000" dirty="0">
                        <a:latin typeface="+mj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latin typeface="+mj-lt"/>
                        </a:rPr>
                        <a:t>500 Mbps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s-MX" sz="20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Gbps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20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Gbps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40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</a:rPr>
                        <a:t>No. de sitios</a:t>
                      </a:r>
                      <a:endParaRPr lang="es-MX" sz="20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</a:rPr>
                        <a:t>892 sitios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 sitios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 sitios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sitios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40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</a:rPr>
                        <a:t>Capacidad asignada de Internet</a:t>
                      </a:r>
                      <a:endParaRPr lang="es-MX" sz="20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</a:rPr>
                        <a:t>15 Mbps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s-MX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Mbps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 Mbps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 Mbps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68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/>
              <a:t>6. Temas varios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033" y="1764295"/>
            <a:ext cx="8784751" cy="4824648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Estamos trabajando SCT y CUDI hacia la firma de un convenio modificatorio que nos permita hacer un uso óptimo de la Red NIBA y las 40 Redes Metropolitanas.</a:t>
            </a:r>
          </a:p>
          <a:p>
            <a:pPr algn="just"/>
            <a:endParaRPr lang="es-MX" sz="2800" dirty="0" smtClean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0408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9" y="1692399"/>
            <a:ext cx="8568531" cy="2853329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Séptima reunión de enlaces para el despliegue de redes de alta capacidad</a:t>
            </a:r>
            <a:br>
              <a:rPr lang="es-MX" sz="3600" b="1" dirty="0" smtClean="0"/>
            </a:br>
            <a:endParaRPr lang="es-MX" sz="3600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600" dirty="0" smtClean="0"/>
              <a:t>Coordinación de la Sociedad de la Información y el Conocimiento</a:t>
            </a:r>
          </a:p>
          <a:p>
            <a:endParaRPr lang="es-MX" sz="2400" dirty="0" smtClean="0"/>
          </a:p>
          <a:p>
            <a:r>
              <a:rPr lang="es-MX" sz="2400" dirty="0"/>
              <a:t>8</a:t>
            </a:r>
            <a:r>
              <a:rPr lang="es-MX" sz="2400" dirty="0" smtClean="0"/>
              <a:t> de agosto de 2013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Bienvenida</a:t>
            </a:r>
            <a:endParaRPr lang="es-MX" sz="3000" dirty="0"/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Avances </a:t>
            </a:r>
            <a:r>
              <a:rPr lang="es-MX" sz="3000" dirty="0"/>
              <a:t>en el proceso de </a:t>
            </a:r>
            <a:r>
              <a:rPr lang="es-MX" sz="3000" dirty="0" smtClean="0"/>
              <a:t>instalación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Resultados de las pruebas ejecutadas por la </a:t>
            </a:r>
            <a:r>
              <a:rPr lang="es-MX" sz="3000" dirty="0" smtClean="0"/>
              <a:t>UDG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Resultados de las visitas de supervisión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Siguientes pasos 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Temas </a:t>
            </a:r>
            <a:r>
              <a:rPr lang="es-MX" sz="3000" dirty="0"/>
              <a:t>varios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b="1" u="sng" dirty="0"/>
              <a:t>Cierre</a:t>
            </a:r>
          </a:p>
          <a:p>
            <a:pPr marL="85725" indent="0">
              <a:buNone/>
            </a:pPr>
            <a:endParaRPr lang="es-MX" sz="3000" dirty="0"/>
          </a:p>
        </p:txBody>
      </p:sp>
    </p:spTree>
    <p:extLst>
      <p:ext uri="{BB962C8B-B14F-4D97-AF65-F5344CB8AC3E}">
        <p14:creationId xmlns="" xmlns:p14="http://schemas.microsoft.com/office/powerpoint/2010/main" val="18485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0075" indent="-514350">
              <a:buFont typeface="+mj-lt"/>
              <a:buAutoNum type="arabicPeriod"/>
            </a:pPr>
            <a:r>
              <a:rPr lang="es-MX" sz="3000" b="1" u="sng" dirty="0" smtClean="0"/>
              <a:t>Bienvenida</a:t>
            </a:r>
            <a:endParaRPr lang="es-MX" sz="3000" b="1" u="sng" dirty="0"/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Avances </a:t>
            </a:r>
            <a:r>
              <a:rPr lang="es-MX" sz="3000" dirty="0"/>
              <a:t>en el proceso de </a:t>
            </a:r>
            <a:r>
              <a:rPr lang="es-MX" sz="3000" dirty="0" smtClean="0"/>
              <a:t>instalación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Resultados de las pruebas ejecutadas por la UDG</a:t>
            </a:r>
            <a:endParaRPr lang="es-MX" sz="3000" dirty="0"/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Resultados </a:t>
            </a:r>
            <a:r>
              <a:rPr lang="es-MX" sz="3000" dirty="0"/>
              <a:t>de las </a:t>
            </a:r>
            <a:r>
              <a:rPr lang="es-MX" sz="3000" dirty="0" smtClean="0"/>
              <a:t>visitas de supervisión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Siguientes pasos 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Temas varios</a:t>
            </a:r>
            <a:endParaRPr lang="es-MX" sz="3000" dirty="0"/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Cierre</a:t>
            </a:r>
          </a:p>
          <a:p>
            <a:pPr marL="85725" indent="0">
              <a:buNone/>
            </a:pPr>
            <a:endParaRPr lang="es-MX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Bienvenida</a:t>
            </a:r>
            <a:endParaRPr lang="es-MX" sz="3000" dirty="0"/>
          </a:p>
          <a:p>
            <a:pPr marL="600075" indent="-514350">
              <a:buFont typeface="+mj-lt"/>
              <a:buAutoNum type="arabicPeriod"/>
            </a:pPr>
            <a:r>
              <a:rPr lang="es-MX" sz="3000" b="1" u="sng" dirty="0" smtClean="0"/>
              <a:t>Avances </a:t>
            </a:r>
            <a:r>
              <a:rPr lang="es-MX" sz="3000" b="1" u="sng" dirty="0"/>
              <a:t>en el proceso de </a:t>
            </a:r>
            <a:r>
              <a:rPr lang="es-MX" sz="3000" b="1" u="sng" dirty="0" smtClean="0"/>
              <a:t>instalación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Resultados de las pruebas ejecutadas por la UDG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Resultados </a:t>
            </a:r>
            <a:r>
              <a:rPr lang="es-MX" sz="3000" dirty="0"/>
              <a:t>de las </a:t>
            </a:r>
            <a:r>
              <a:rPr lang="es-MX" sz="3000" dirty="0" smtClean="0"/>
              <a:t>visitas de supervisión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Siguientes </a:t>
            </a:r>
            <a:r>
              <a:rPr lang="es-MX" sz="3000" dirty="0"/>
              <a:t>pasos 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Temas varios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Cierre</a:t>
            </a:r>
          </a:p>
          <a:p>
            <a:pPr marL="85725" indent="0">
              <a:buNone/>
            </a:pPr>
            <a:endParaRPr lang="es-MX" sz="3000" dirty="0"/>
          </a:p>
        </p:txBody>
      </p:sp>
    </p:spTree>
    <p:extLst>
      <p:ext uri="{BB962C8B-B14F-4D97-AF65-F5344CB8AC3E}">
        <p14:creationId xmlns="" xmlns:p14="http://schemas.microsoft.com/office/powerpoint/2010/main" val="6302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2. Avances </a:t>
            </a:r>
            <a:r>
              <a:rPr lang="es-MX" sz="3200" b="1" u="sng" dirty="0"/>
              <a:t>en el proceso de </a:t>
            </a:r>
            <a:r>
              <a:rPr lang="es-MX" sz="3200" b="1" u="sng" dirty="0" smtClean="0"/>
              <a:t>instalación </a:t>
            </a:r>
            <a:endParaRPr lang="es-MX" sz="32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" indent="0" algn="just">
              <a:buNone/>
            </a:pPr>
            <a:r>
              <a:rPr lang="es-MX" sz="2800" dirty="0" smtClean="0">
                <a:solidFill>
                  <a:schemeClr val="tx1"/>
                </a:solidFill>
              </a:rPr>
              <a:t>Sitios instalados y probados a la  fecha*:</a:t>
            </a:r>
          </a:p>
          <a:p>
            <a:pPr algn="just"/>
            <a:r>
              <a:rPr lang="es-MX" sz="2800" dirty="0" smtClean="0">
                <a:solidFill>
                  <a:schemeClr val="tx1"/>
                </a:solidFill>
              </a:rPr>
              <a:t>Iusacell: 619 sitios.</a:t>
            </a:r>
          </a:p>
          <a:p>
            <a:pPr algn="just"/>
            <a:r>
              <a:rPr lang="es-MX" sz="2800" dirty="0" err="1" smtClean="0">
                <a:solidFill>
                  <a:schemeClr val="tx1"/>
                </a:solidFill>
              </a:rPr>
              <a:t>Operbes</a:t>
            </a:r>
            <a:r>
              <a:rPr lang="es-MX" sz="2800" dirty="0" smtClean="0">
                <a:solidFill>
                  <a:schemeClr val="tx1"/>
                </a:solidFill>
              </a:rPr>
              <a:t>: 18 sitios.</a:t>
            </a:r>
          </a:p>
          <a:p>
            <a:pPr marL="85725" indent="0" algn="just">
              <a:buNone/>
            </a:pPr>
            <a:endParaRPr lang="es-MX" sz="2800" dirty="0">
              <a:solidFill>
                <a:schemeClr val="tx1"/>
              </a:solidFill>
            </a:endParaRPr>
          </a:p>
          <a:p>
            <a:pPr marL="85725" indent="0" algn="just">
              <a:buNone/>
            </a:pPr>
            <a:r>
              <a:rPr lang="es-MX" sz="2800" dirty="0" smtClean="0">
                <a:solidFill>
                  <a:schemeClr val="tx1"/>
                </a:solidFill>
              </a:rPr>
              <a:t>Proceso de interconexión de ciudades.</a:t>
            </a:r>
          </a:p>
          <a:p>
            <a:pPr algn="just"/>
            <a:r>
              <a:rPr lang="es-MX" sz="2800" dirty="0" smtClean="0">
                <a:solidFill>
                  <a:schemeClr val="tx1"/>
                </a:solidFill>
              </a:rPr>
              <a:t>Se </a:t>
            </a:r>
            <a:r>
              <a:rPr lang="es-MX" sz="2800" dirty="0">
                <a:solidFill>
                  <a:schemeClr val="tx1"/>
                </a:solidFill>
              </a:rPr>
              <a:t>ha ejecutado exitosamente la </a:t>
            </a:r>
            <a:r>
              <a:rPr lang="es-MX" sz="2800" dirty="0" smtClean="0">
                <a:solidFill>
                  <a:schemeClr val="tx1"/>
                </a:solidFill>
              </a:rPr>
              <a:t>interconexión en 37 ciudades.</a:t>
            </a:r>
          </a:p>
          <a:p>
            <a:pPr algn="just"/>
            <a:r>
              <a:rPr lang="es-MX" sz="2800" dirty="0" smtClean="0">
                <a:solidFill>
                  <a:schemeClr val="tx1"/>
                </a:solidFill>
              </a:rPr>
              <a:t>Las ciudades de Nogales, Cd. Obregón y Pachuca se encuentran en proceso de interconexión.</a:t>
            </a:r>
          </a:p>
          <a:p>
            <a:pPr marL="85725" indent="0" algn="just">
              <a:buNone/>
            </a:pPr>
            <a:endParaRPr lang="es-MX" sz="1600" dirty="0" smtClean="0">
              <a:solidFill>
                <a:schemeClr val="tx1"/>
              </a:solidFill>
            </a:endParaRPr>
          </a:p>
          <a:p>
            <a:pPr marL="85725" indent="0" algn="just">
              <a:buNone/>
            </a:pPr>
            <a:r>
              <a:rPr lang="es-MX" sz="1600" dirty="0" smtClean="0">
                <a:solidFill>
                  <a:schemeClr val="tx1"/>
                </a:solidFill>
              </a:rPr>
              <a:t>*No se ha validado la entrega de estos servicios por la CSIC.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4033" y="302803"/>
            <a:ext cx="9072563" cy="1260211"/>
          </a:xfrm>
        </p:spPr>
        <p:txBody>
          <a:bodyPr/>
          <a:lstStyle/>
          <a:p>
            <a:r>
              <a:rPr lang="es-MX" sz="3200" b="1" u="sng" dirty="0" smtClean="0"/>
              <a:t>2. Avances </a:t>
            </a:r>
            <a:r>
              <a:rPr lang="es-MX" sz="3200" b="1" u="sng" dirty="0"/>
              <a:t>en el proceso de </a:t>
            </a:r>
            <a:r>
              <a:rPr lang="es-MX" sz="3200" b="1" u="sng" dirty="0" smtClean="0"/>
              <a:t>instalación </a:t>
            </a:r>
            <a:endParaRPr lang="es-MX" sz="3200" b="1" u="sng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84050351"/>
              </p:ext>
            </p:extLst>
          </p:nvPr>
        </p:nvGraphicFramePr>
        <p:xfrm>
          <a:off x="575816" y="1404367"/>
          <a:ext cx="5112568" cy="497624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736304"/>
                <a:gridCol w="792088"/>
                <a:gridCol w="968459"/>
                <a:gridCol w="615717"/>
              </a:tblGrid>
              <a:tr h="17634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Instituciones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Instalados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CINVESTAV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COLEGIO DE BACHILLERES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CONACULTA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CONACYT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CONALEP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IMSS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INAH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IIE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IMTA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IPN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ISSSTE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PUERTOS Y MARINA MERCANTE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SCT-AUTOTRANSPORTES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SCT-CENTROS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SCT-UTIC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SEPOMEX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SEP-SES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TELECOMM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UAM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UNAM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GOBIERNO</a:t>
                      </a:r>
                      <a:r>
                        <a:rPr lang="es-MX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(S) DEL ESTADO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2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TOTAL GENERAL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51" marR="26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51" marR="26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637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51" marR="268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1139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851" marR="26851" marT="0" marB="0" anchor="b"/>
                </a:tc>
              </a:tr>
            </a:tbl>
          </a:graphicData>
        </a:graphic>
      </p:graphicFrame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26476670"/>
              </p:ext>
            </p:extLst>
          </p:nvPr>
        </p:nvGraphicFramePr>
        <p:xfrm>
          <a:off x="5472360" y="1476375"/>
          <a:ext cx="47880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684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Bienvenida</a:t>
            </a:r>
            <a:endParaRPr lang="es-MX" sz="3000" dirty="0"/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Avances </a:t>
            </a:r>
            <a:r>
              <a:rPr lang="es-MX" sz="3000" dirty="0"/>
              <a:t>en el proceso de </a:t>
            </a:r>
            <a:r>
              <a:rPr lang="es-MX" sz="3000" dirty="0" smtClean="0"/>
              <a:t>instalación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b="1" u="sng" dirty="0"/>
              <a:t>Resultados de las pruebas </a:t>
            </a:r>
            <a:r>
              <a:rPr lang="es-MX" sz="3000" b="1" u="sng" dirty="0" smtClean="0"/>
              <a:t>ejecutadas por la </a:t>
            </a:r>
            <a:r>
              <a:rPr lang="es-MX" sz="3000" b="1" u="sng" dirty="0"/>
              <a:t>UDG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Resultados </a:t>
            </a:r>
            <a:r>
              <a:rPr lang="es-MX" sz="3000" dirty="0"/>
              <a:t>de las </a:t>
            </a:r>
            <a:r>
              <a:rPr lang="es-MX" sz="3000" dirty="0" smtClean="0"/>
              <a:t>visitas de supervisión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Siguientes </a:t>
            </a:r>
            <a:r>
              <a:rPr lang="es-MX" sz="3000" dirty="0"/>
              <a:t>pasos 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Temas varios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Cierre</a:t>
            </a:r>
          </a:p>
          <a:p>
            <a:pPr marL="85725" indent="0">
              <a:buNone/>
            </a:pPr>
            <a:endParaRPr lang="es-MX" sz="3000" dirty="0"/>
          </a:p>
        </p:txBody>
      </p:sp>
    </p:spTree>
    <p:extLst>
      <p:ext uri="{BB962C8B-B14F-4D97-AF65-F5344CB8AC3E}">
        <p14:creationId xmlns="" xmlns:p14="http://schemas.microsoft.com/office/powerpoint/2010/main" val="16182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Bienvenida</a:t>
            </a:r>
            <a:endParaRPr lang="es-MX" sz="3000" dirty="0"/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Avances </a:t>
            </a:r>
            <a:r>
              <a:rPr lang="es-MX" sz="3000" dirty="0"/>
              <a:t>en el proceso de </a:t>
            </a:r>
            <a:r>
              <a:rPr lang="es-MX" sz="3000" dirty="0" smtClean="0"/>
              <a:t>instalación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Resultados de las pruebas ejecutadas por la UDG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b="1" u="sng" dirty="0" smtClean="0"/>
              <a:t>Resultados </a:t>
            </a:r>
            <a:r>
              <a:rPr lang="es-MX" sz="3000" b="1" u="sng" dirty="0"/>
              <a:t>de las </a:t>
            </a:r>
            <a:r>
              <a:rPr lang="es-MX" sz="3000" b="1" u="sng" dirty="0" smtClean="0"/>
              <a:t>visitas de supervisión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Siguientes pasos 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 smtClean="0"/>
              <a:t>Temas </a:t>
            </a:r>
            <a:r>
              <a:rPr lang="es-MX" sz="3000" dirty="0"/>
              <a:t>varios</a:t>
            </a:r>
          </a:p>
          <a:p>
            <a:pPr marL="600075" indent="-514350">
              <a:buFont typeface="+mj-lt"/>
              <a:buAutoNum type="arabicPeriod"/>
            </a:pPr>
            <a:r>
              <a:rPr lang="es-MX" sz="3000" dirty="0"/>
              <a:t>Cierre</a:t>
            </a:r>
          </a:p>
          <a:p>
            <a:pPr marL="85725" indent="0">
              <a:buNone/>
            </a:pPr>
            <a:endParaRPr lang="es-MX" sz="3000" dirty="0"/>
          </a:p>
        </p:txBody>
      </p:sp>
    </p:spTree>
    <p:extLst>
      <p:ext uri="{BB962C8B-B14F-4D97-AF65-F5344CB8AC3E}">
        <p14:creationId xmlns="" xmlns:p14="http://schemas.microsoft.com/office/powerpoint/2010/main" val="39561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/>
              <a:t>4</a:t>
            </a:r>
            <a:r>
              <a:rPr lang="es-MX" sz="3200" b="1" u="sng" dirty="0" smtClean="0"/>
              <a:t>. Resultados </a:t>
            </a:r>
            <a:r>
              <a:rPr lang="es-MX" sz="3200" b="1" u="sng" dirty="0"/>
              <a:t>de las </a:t>
            </a:r>
            <a:r>
              <a:rPr lang="es-MX" sz="3200" b="1" u="sng" dirty="0" smtClean="0"/>
              <a:t>visitas de supervisión</a:t>
            </a:r>
            <a:endParaRPr lang="es-MX" sz="3200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La Universidad de Quintana Roo (UQR) y la Universidad Autónoma de Nayarit (UAN) entregaron a esta Coordinación la opinión técnica resultante de las visitas de supervisión realizadas en los sitios terminales.</a:t>
            </a:r>
          </a:p>
          <a:p>
            <a:pPr algn="just"/>
            <a:endParaRPr lang="es-MX" sz="2800" dirty="0" smtClean="0"/>
          </a:p>
          <a:p>
            <a:pPr lvl="0" algn="just"/>
            <a:r>
              <a:rPr lang="es-ES" sz="2800" dirty="0"/>
              <a:t>Las opiniones técnicas entregadas por ambas Universidades confirman la falta de al menos uno de los requerimientos técnicos mínimos en 97% de los sitios terminales.</a:t>
            </a:r>
            <a:endParaRPr lang="es-MX" sz="2800" dirty="0"/>
          </a:p>
          <a:p>
            <a:pPr marL="85725" indent="0" algn="just">
              <a:buNone/>
            </a:pPr>
            <a:endParaRPr lang="es-MX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0941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T2013">
  <a:themeElements>
    <a:clrScheme name="SCT 2013">
      <a:dk1>
        <a:srgbClr val="262626"/>
      </a:dk1>
      <a:lt1>
        <a:sysClr val="window" lastClr="FFFFFF"/>
      </a:lt1>
      <a:dk2>
        <a:srgbClr val="7F7F7F"/>
      </a:dk2>
      <a:lt2>
        <a:srgbClr val="EEECE1"/>
      </a:lt2>
      <a:accent1>
        <a:srgbClr val="004C24"/>
      </a:accent1>
      <a:accent2>
        <a:srgbClr val="C00000"/>
      </a:accent2>
      <a:accent3>
        <a:srgbClr val="919295"/>
      </a:accent3>
      <a:accent4>
        <a:srgbClr val="00853E"/>
      </a:accent4>
      <a:accent5>
        <a:srgbClr val="FF0000"/>
      </a:accent5>
      <a:accent6>
        <a:srgbClr val="A5A5A5"/>
      </a:accent6>
      <a:hlink>
        <a:srgbClr val="D70D0D"/>
      </a:hlink>
      <a:folHlink>
        <a:srgbClr val="004C24"/>
      </a:folHlink>
    </a:clrScheme>
    <a:fontScheme name="SCT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26091</TotalTime>
  <Words>1048</Words>
  <Application>Microsoft Office PowerPoint</Application>
  <PresentationFormat>Personalizado</PresentationFormat>
  <Paragraphs>252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SCT2013</vt:lpstr>
      <vt:lpstr>Diapositiva 1</vt:lpstr>
      <vt:lpstr>Séptima reunión de enlaces para el despliegue de redes de alta capacidad </vt:lpstr>
      <vt:lpstr>Agenda</vt:lpstr>
      <vt:lpstr>Agenda</vt:lpstr>
      <vt:lpstr>2. Avances en el proceso de instalación </vt:lpstr>
      <vt:lpstr>2. Avances en el proceso de instalación </vt:lpstr>
      <vt:lpstr>Agenda</vt:lpstr>
      <vt:lpstr>Agenda</vt:lpstr>
      <vt:lpstr>4. Resultados de las visitas de supervisión</vt:lpstr>
      <vt:lpstr>4. Resultados de las visitas de supervisión</vt:lpstr>
      <vt:lpstr>Agenda</vt:lpstr>
      <vt:lpstr>5. Siguientes pasos</vt:lpstr>
      <vt:lpstr>5. Siguientes pasos</vt:lpstr>
      <vt:lpstr>5. Siguientes pasos</vt:lpstr>
      <vt:lpstr>5. Siguientes pasos</vt:lpstr>
      <vt:lpstr>Agenda</vt:lpstr>
      <vt:lpstr>6. Temas varios</vt:lpstr>
      <vt:lpstr>6. Temas varios</vt:lpstr>
      <vt:lpstr>6. Temas varios</vt:lpstr>
      <vt:lpstr>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Alma Nayelli Hernández Palacios</dc:creator>
  <cp:lastModifiedBy>Martha</cp:lastModifiedBy>
  <cp:revision>166</cp:revision>
  <dcterms:created xsi:type="dcterms:W3CDTF">2012-12-05T00:15:10Z</dcterms:created>
  <dcterms:modified xsi:type="dcterms:W3CDTF">2013-08-12T16:02:54Z</dcterms:modified>
</cp:coreProperties>
</file>