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bin" ContentType="application/vnd.openxmlformats-officedocument.oleObject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28" r:id="rId4"/>
    <p:sldId id="310" r:id="rId5"/>
    <p:sldId id="311" r:id="rId6"/>
    <p:sldId id="312" r:id="rId7"/>
    <p:sldId id="313" r:id="rId8"/>
    <p:sldId id="338" r:id="rId9"/>
    <p:sldId id="314" r:id="rId10"/>
    <p:sldId id="315" r:id="rId11"/>
    <p:sldId id="339" r:id="rId12"/>
    <p:sldId id="316" r:id="rId13"/>
    <p:sldId id="317" r:id="rId14"/>
    <p:sldId id="337" r:id="rId15"/>
    <p:sldId id="329" r:id="rId16"/>
    <p:sldId id="330" r:id="rId17"/>
    <p:sldId id="332" r:id="rId18"/>
    <p:sldId id="331" r:id="rId19"/>
    <p:sldId id="318" r:id="rId20"/>
    <p:sldId id="327" r:id="rId21"/>
    <p:sldId id="321" r:id="rId22"/>
    <p:sldId id="340" r:id="rId23"/>
    <p:sldId id="306" r:id="rId24"/>
    <p:sldId id="322" r:id="rId25"/>
    <p:sldId id="341" r:id="rId26"/>
    <p:sldId id="342" r:id="rId27"/>
    <p:sldId id="309" r:id="rId28"/>
    <p:sldId id="292" r:id="rId29"/>
    <p:sldId id="323" r:id="rId30"/>
    <p:sldId id="324" r:id="rId31"/>
    <p:sldId id="325" r:id="rId32"/>
    <p:sldId id="326" r:id="rId33"/>
  </p:sldIdLst>
  <p:sldSz cx="10080625" cy="7561263"/>
  <p:notesSz cx="6858000" cy="9144000"/>
  <p:defaultTextStyle>
    <a:defPPr>
      <a:defRPr lang="es-MX"/>
    </a:defPPr>
    <a:lvl1pPr marL="0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4017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8035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2052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6069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20086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24104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8121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32138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iego" initials="D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D4D4D"/>
    <a:srgbClr val="FF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74" autoAdjust="0"/>
    <p:restoredTop sz="94660"/>
  </p:normalViewPr>
  <p:slideViewPr>
    <p:cSldViewPr>
      <p:cViewPr>
        <p:scale>
          <a:sx n="60" d="100"/>
          <a:sy n="60" d="100"/>
        </p:scale>
        <p:origin x="-1398" y="-120"/>
      </p:cViewPr>
      <p:guideLst>
        <p:guide orient="horz" pos="2382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hyperlink" Target="mailto:acamaren@sct.gob.mx" TargetMode="External"/><Relationship Id="rId2" Type="http://schemas.openxmlformats.org/officeDocument/2006/relationships/hyperlink" Target="mailto:pcobilt@sct.gob.mx" TargetMode="External"/><Relationship Id="rId1" Type="http://schemas.openxmlformats.org/officeDocument/2006/relationships/hyperlink" Target="mailto:viridiana.vera@e-mexico.gob.mx" TargetMode="External"/><Relationship Id="rId4" Type="http://schemas.openxmlformats.org/officeDocument/2006/relationships/hyperlink" Target="mailto:dulloa@e-mexico.gob.m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99CDEA-9100-41DF-8AD3-539B3786508A}" type="doc">
      <dgm:prSet loTypeId="urn:microsoft.com/office/officeart/2005/8/layout/hProcess9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755C06F0-6B3A-4121-B3E6-D838AB2BE33A}">
      <dgm:prSet phldrT="[Texto]"/>
      <dgm:spPr/>
      <dgm:t>
        <a:bodyPr/>
        <a:lstStyle/>
        <a:p>
          <a:r>
            <a:rPr lang="es-MX" dirty="0" smtClean="0"/>
            <a:t>Desarrollo de nuevos proyectos y procesos de licitación</a:t>
          </a:r>
          <a:endParaRPr lang="es-MX" dirty="0"/>
        </a:p>
      </dgm:t>
    </dgm:pt>
    <dgm:pt modelId="{4A51CF7D-74F9-4F84-BD4D-67E70C2C33E6}" type="parTrans" cxnId="{F421A065-115D-49F7-B80F-9657CAC8FEE2}">
      <dgm:prSet/>
      <dgm:spPr/>
      <dgm:t>
        <a:bodyPr/>
        <a:lstStyle/>
        <a:p>
          <a:endParaRPr lang="es-MX"/>
        </a:p>
      </dgm:t>
    </dgm:pt>
    <dgm:pt modelId="{8C310929-8DC7-41E9-9AC2-005C09A3A9DA}" type="sibTrans" cxnId="{F421A065-115D-49F7-B80F-9657CAC8FEE2}">
      <dgm:prSet/>
      <dgm:spPr/>
      <dgm:t>
        <a:bodyPr/>
        <a:lstStyle/>
        <a:p>
          <a:endParaRPr lang="es-MX"/>
        </a:p>
      </dgm:t>
    </dgm:pt>
    <dgm:pt modelId="{FBDE5F9F-069E-4962-A43B-24131E3771D6}">
      <dgm:prSet phldrT="[Texto]"/>
      <dgm:spPr/>
      <dgm:t>
        <a:bodyPr/>
        <a:lstStyle/>
        <a:p>
          <a:r>
            <a:rPr lang="es-MX" dirty="0" smtClean="0"/>
            <a:t>Ing. Ricardo Martínez Garza</a:t>
          </a:r>
          <a:endParaRPr lang="es-MX" dirty="0"/>
        </a:p>
      </dgm:t>
    </dgm:pt>
    <dgm:pt modelId="{78B3BB02-C792-4233-822E-3DBEAB09AB7B}" type="parTrans" cxnId="{3228B085-10C4-4061-B6D8-9D931A9194F8}">
      <dgm:prSet/>
      <dgm:spPr/>
      <dgm:t>
        <a:bodyPr/>
        <a:lstStyle/>
        <a:p>
          <a:endParaRPr lang="es-MX"/>
        </a:p>
      </dgm:t>
    </dgm:pt>
    <dgm:pt modelId="{7F7BA4B3-BBE0-49FC-8D88-5F1A99353EA5}" type="sibTrans" cxnId="{3228B085-10C4-4061-B6D8-9D931A9194F8}">
      <dgm:prSet/>
      <dgm:spPr/>
      <dgm:t>
        <a:bodyPr/>
        <a:lstStyle/>
        <a:p>
          <a:endParaRPr lang="es-MX"/>
        </a:p>
      </dgm:t>
    </dgm:pt>
    <dgm:pt modelId="{A79BF76A-0ACD-4728-BA6E-60EA121F43CA}">
      <dgm:prSet phldrT="[Texto]"/>
      <dgm:spPr/>
      <dgm:t>
        <a:bodyPr/>
        <a:lstStyle/>
        <a:p>
          <a:r>
            <a:rPr lang="es-MX" dirty="0" smtClean="0"/>
            <a:t>Despliegue de proyectos de conectividad.</a:t>
          </a:r>
          <a:endParaRPr lang="es-MX" dirty="0"/>
        </a:p>
      </dgm:t>
    </dgm:pt>
    <dgm:pt modelId="{69281178-13D0-4D04-9480-E4EA5E8F7BB8}" type="parTrans" cxnId="{39B88706-BE7D-49CF-8AE2-6775FA8342FD}">
      <dgm:prSet/>
      <dgm:spPr/>
      <dgm:t>
        <a:bodyPr/>
        <a:lstStyle/>
        <a:p>
          <a:endParaRPr lang="es-MX"/>
        </a:p>
      </dgm:t>
    </dgm:pt>
    <dgm:pt modelId="{55D48747-E63C-41FD-B1B7-0405F7823B93}" type="sibTrans" cxnId="{39B88706-BE7D-49CF-8AE2-6775FA8342FD}">
      <dgm:prSet/>
      <dgm:spPr/>
      <dgm:t>
        <a:bodyPr/>
        <a:lstStyle/>
        <a:p>
          <a:endParaRPr lang="es-MX"/>
        </a:p>
      </dgm:t>
    </dgm:pt>
    <dgm:pt modelId="{F7F18F24-009C-478F-B851-0CDE585B37DE}">
      <dgm:prSet phldrT="[Texto]"/>
      <dgm:spPr/>
      <dgm:t>
        <a:bodyPr/>
        <a:lstStyle/>
        <a:p>
          <a:r>
            <a:rPr lang="es-MX" dirty="0" smtClean="0"/>
            <a:t>Ing. Diego Ulloa </a:t>
          </a:r>
          <a:r>
            <a:rPr lang="es-MX" dirty="0" err="1" smtClean="0"/>
            <a:t>Damy</a:t>
          </a:r>
          <a:endParaRPr lang="es-MX" dirty="0"/>
        </a:p>
      </dgm:t>
    </dgm:pt>
    <dgm:pt modelId="{BCC2098A-6679-407A-8765-E7A3BBFB5BCF}" type="parTrans" cxnId="{8BFAD7E4-4AA1-4241-85F1-89387AF47FA5}">
      <dgm:prSet/>
      <dgm:spPr/>
      <dgm:t>
        <a:bodyPr/>
        <a:lstStyle/>
        <a:p>
          <a:endParaRPr lang="es-MX"/>
        </a:p>
      </dgm:t>
    </dgm:pt>
    <dgm:pt modelId="{E8149A19-5D38-4381-8520-B843DF5F8BBD}" type="sibTrans" cxnId="{8BFAD7E4-4AA1-4241-85F1-89387AF47FA5}">
      <dgm:prSet/>
      <dgm:spPr/>
      <dgm:t>
        <a:bodyPr/>
        <a:lstStyle/>
        <a:p>
          <a:endParaRPr lang="es-MX"/>
        </a:p>
      </dgm:t>
    </dgm:pt>
    <dgm:pt modelId="{9ED6414F-99B3-49AA-8759-69E99FB4E824}">
      <dgm:prSet phldrT="[Texto]"/>
      <dgm:spPr/>
      <dgm:t>
        <a:bodyPr/>
        <a:lstStyle/>
        <a:p>
          <a:r>
            <a:rPr lang="es-MX" dirty="0" smtClean="0"/>
            <a:t>Operaciones </a:t>
          </a:r>
          <a:endParaRPr lang="es-MX" dirty="0"/>
        </a:p>
      </dgm:t>
    </dgm:pt>
    <dgm:pt modelId="{09A64258-4879-4F9E-9807-8A80A06CDE69}" type="parTrans" cxnId="{05CB4875-9AC4-43EC-B2E8-2081BAE30ABD}">
      <dgm:prSet/>
      <dgm:spPr/>
      <dgm:t>
        <a:bodyPr/>
        <a:lstStyle/>
        <a:p>
          <a:endParaRPr lang="es-MX"/>
        </a:p>
      </dgm:t>
    </dgm:pt>
    <dgm:pt modelId="{7B474784-8598-4D03-99B0-6FF6C09CBB90}" type="sibTrans" cxnId="{05CB4875-9AC4-43EC-B2E8-2081BAE30ABD}">
      <dgm:prSet/>
      <dgm:spPr/>
      <dgm:t>
        <a:bodyPr/>
        <a:lstStyle/>
        <a:p>
          <a:endParaRPr lang="es-MX"/>
        </a:p>
      </dgm:t>
    </dgm:pt>
    <dgm:pt modelId="{12676BE6-F0C8-40EC-AE79-1453B702DD9A}">
      <dgm:prSet phldrT="[Texto]"/>
      <dgm:spPr/>
      <dgm:t>
        <a:bodyPr/>
        <a:lstStyle/>
        <a:p>
          <a:r>
            <a:rPr lang="es-MX" dirty="0" smtClean="0"/>
            <a:t>Ing. Patricia </a:t>
          </a:r>
          <a:r>
            <a:rPr lang="es-MX" dirty="0" err="1" smtClean="0"/>
            <a:t>Cobilt</a:t>
          </a:r>
          <a:r>
            <a:rPr lang="es-MX" dirty="0" smtClean="0"/>
            <a:t> Catana</a:t>
          </a:r>
          <a:endParaRPr lang="es-MX" dirty="0"/>
        </a:p>
      </dgm:t>
    </dgm:pt>
    <dgm:pt modelId="{46164762-FD4A-4F75-A92F-88ABEE554976}" type="parTrans" cxnId="{511F29EB-BA40-402C-97F8-AFD230B75474}">
      <dgm:prSet/>
      <dgm:spPr/>
      <dgm:t>
        <a:bodyPr/>
        <a:lstStyle/>
        <a:p>
          <a:endParaRPr lang="es-MX"/>
        </a:p>
      </dgm:t>
    </dgm:pt>
    <dgm:pt modelId="{08A3F515-E4E7-4811-A7AA-4444BB1AE539}" type="sibTrans" cxnId="{511F29EB-BA40-402C-97F8-AFD230B75474}">
      <dgm:prSet/>
      <dgm:spPr/>
      <dgm:t>
        <a:bodyPr/>
        <a:lstStyle/>
        <a:p>
          <a:endParaRPr lang="es-MX"/>
        </a:p>
      </dgm:t>
    </dgm:pt>
    <dgm:pt modelId="{46407EB4-9275-4A02-98EC-D63AE216030C}">
      <dgm:prSet phldrT="[Texto]"/>
      <dgm:spPr/>
      <dgm:t>
        <a:bodyPr/>
        <a:lstStyle/>
        <a:p>
          <a:r>
            <a:rPr lang="es-MX" dirty="0" smtClean="0"/>
            <a:t>Ing. Adolfo </a:t>
          </a:r>
          <a:r>
            <a:rPr lang="es-MX" dirty="0" err="1" smtClean="0"/>
            <a:t>Camarena</a:t>
          </a:r>
          <a:endParaRPr lang="es-MX" dirty="0"/>
        </a:p>
      </dgm:t>
    </dgm:pt>
    <dgm:pt modelId="{52CCE475-C56B-4AD2-9743-C0CE777AE02C}" type="parTrans" cxnId="{C15BFFDB-9037-4A8F-83A3-85509F91D3EA}">
      <dgm:prSet/>
      <dgm:spPr/>
      <dgm:t>
        <a:bodyPr/>
        <a:lstStyle/>
        <a:p>
          <a:endParaRPr lang="es-MX"/>
        </a:p>
      </dgm:t>
    </dgm:pt>
    <dgm:pt modelId="{57D8FFD3-77FD-45E5-9E13-836B64A66D77}" type="sibTrans" cxnId="{C15BFFDB-9037-4A8F-83A3-85509F91D3EA}">
      <dgm:prSet/>
      <dgm:spPr/>
      <dgm:t>
        <a:bodyPr/>
        <a:lstStyle/>
        <a:p>
          <a:endParaRPr lang="es-MX"/>
        </a:p>
      </dgm:t>
    </dgm:pt>
    <dgm:pt modelId="{6C2E7729-564B-42A2-9177-2E127413FAC0}">
      <dgm:prSet phldrT="[Texto]"/>
      <dgm:spPr/>
      <dgm:t>
        <a:bodyPr/>
        <a:lstStyle/>
        <a:p>
          <a:r>
            <a:rPr lang="es-MX" dirty="0" smtClean="0"/>
            <a:t>Ing. Viridiana Vera Garcés</a:t>
          </a:r>
          <a:endParaRPr lang="es-MX" dirty="0"/>
        </a:p>
      </dgm:t>
    </dgm:pt>
    <dgm:pt modelId="{1E6F5C20-F55C-46CA-9191-A4A22211AFF5}" type="parTrans" cxnId="{44A9FA85-E072-4A13-8F09-A5ECCAA28D07}">
      <dgm:prSet/>
      <dgm:spPr/>
      <dgm:t>
        <a:bodyPr/>
        <a:lstStyle/>
        <a:p>
          <a:endParaRPr lang="es-MX"/>
        </a:p>
      </dgm:t>
    </dgm:pt>
    <dgm:pt modelId="{57302464-894E-4D90-83C4-C79AC51A81D6}" type="sibTrans" cxnId="{44A9FA85-E072-4A13-8F09-A5ECCAA28D07}">
      <dgm:prSet/>
      <dgm:spPr/>
      <dgm:t>
        <a:bodyPr/>
        <a:lstStyle/>
        <a:p>
          <a:endParaRPr lang="es-MX"/>
        </a:p>
      </dgm:t>
    </dgm:pt>
    <dgm:pt modelId="{35B38A7E-062D-4948-9EE1-C028EDEA840F}" type="pres">
      <dgm:prSet presAssocID="{9299CDEA-9100-41DF-8AD3-539B3786508A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2539EF61-91FD-46D2-B5BA-1E1AB6B67D4F}" type="pres">
      <dgm:prSet presAssocID="{9299CDEA-9100-41DF-8AD3-539B3786508A}" presName="arrow" presStyleLbl="bgShp" presStyleIdx="0" presStyleCnt="1" custScaleX="117647"/>
      <dgm:spPr/>
      <dgm:t>
        <a:bodyPr/>
        <a:lstStyle/>
        <a:p>
          <a:endParaRPr lang="es-MX"/>
        </a:p>
      </dgm:t>
    </dgm:pt>
    <dgm:pt modelId="{436C58AD-5A27-4C8C-B965-DE2D37C2FAE3}" type="pres">
      <dgm:prSet presAssocID="{9299CDEA-9100-41DF-8AD3-539B3786508A}" presName="linearProcess" presStyleCnt="0"/>
      <dgm:spPr/>
      <dgm:t>
        <a:bodyPr/>
        <a:lstStyle/>
        <a:p>
          <a:endParaRPr lang="es-MX"/>
        </a:p>
      </dgm:t>
    </dgm:pt>
    <dgm:pt modelId="{8E712F6E-A89F-4D15-A115-7B27843913AE}" type="pres">
      <dgm:prSet presAssocID="{755C06F0-6B3A-4121-B3E6-D838AB2BE33A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C1661B1-883D-4190-9E96-7A3CF9C44F22}" type="pres">
      <dgm:prSet presAssocID="{8C310929-8DC7-41E9-9AC2-005C09A3A9DA}" presName="sibTrans" presStyleCnt="0"/>
      <dgm:spPr/>
      <dgm:t>
        <a:bodyPr/>
        <a:lstStyle/>
        <a:p>
          <a:endParaRPr lang="es-MX"/>
        </a:p>
      </dgm:t>
    </dgm:pt>
    <dgm:pt modelId="{1F600AC0-1B1C-407D-BBB7-2F5D8BF6FAA1}" type="pres">
      <dgm:prSet presAssocID="{A79BF76A-0ACD-4728-BA6E-60EA121F43CA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E55300C-F67F-4852-8D4E-54986AC2F499}" type="pres">
      <dgm:prSet presAssocID="{55D48747-E63C-41FD-B1B7-0405F7823B93}" presName="sibTrans" presStyleCnt="0"/>
      <dgm:spPr/>
      <dgm:t>
        <a:bodyPr/>
        <a:lstStyle/>
        <a:p>
          <a:endParaRPr lang="es-MX"/>
        </a:p>
      </dgm:t>
    </dgm:pt>
    <dgm:pt modelId="{4952A3BF-92D1-4390-A535-BDB59F359649}" type="pres">
      <dgm:prSet presAssocID="{9ED6414F-99B3-49AA-8759-69E99FB4E82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BFAD7E4-4AA1-4241-85F1-89387AF47FA5}" srcId="{A79BF76A-0ACD-4728-BA6E-60EA121F43CA}" destId="{F7F18F24-009C-478F-B851-0CDE585B37DE}" srcOrd="0" destOrd="0" parTransId="{BCC2098A-6679-407A-8765-E7A3BBFB5BCF}" sibTransId="{E8149A19-5D38-4381-8520-B843DF5F8BBD}"/>
    <dgm:cxn modelId="{AD9440F3-7AD6-40AF-BB96-0A23BCB83F5A}" type="presOf" srcId="{9299CDEA-9100-41DF-8AD3-539B3786508A}" destId="{35B38A7E-062D-4948-9EE1-C028EDEA840F}" srcOrd="0" destOrd="0" presId="urn:microsoft.com/office/officeart/2005/8/layout/hProcess9"/>
    <dgm:cxn modelId="{CBB89ABA-40A4-4964-B7E2-4C58794EBA0E}" type="presOf" srcId="{A79BF76A-0ACD-4728-BA6E-60EA121F43CA}" destId="{1F600AC0-1B1C-407D-BBB7-2F5D8BF6FAA1}" srcOrd="0" destOrd="0" presId="urn:microsoft.com/office/officeart/2005/8/layout/hProcess9"/>
    <dgm:cxn modelId="{39B88706-BE7D-49CF-8AE2-6775FA8342FD}" srcId="{9299CDEA-9100-41DF-8AD3-539B3786508A}" destId="{A79BF76A-0ACD-4728-BA6E-60EA121F43CA}" srcOrd="1" destOrd="0" parTransId="{69281178-13D0-4D04-9480-E4EA5E8F7BB8}" sibTransId="{55D48747-E63C-41FD-B1B7-0405F7823B93}"/>
    <dgm:cxn modelId="{F421A065-115D-49F7-B80F-9657CAC8FEE2}" srcId="{9299CDEA-9100-41DF-8AD3-539B3786508A}" destId="{755C06F0-6B3A-4121-B3E6-D838AB2BE33A}" srcOrd="0" destOrd="0" parTransId="{4A51CF7D-74F9-4F84-BD4D-67E70C2C33E6}" sibTransId="{8C310929-8DC7-41E9-9AC2-005C09A3A9DA}"/>
    <dgm:cxn modelId="{3228B085-10C4-4061-B6D8-9D931A9194F8}" srcId="{755C06F0-6B3A-4121-B3E6-D838AB2BE33A}" destId="{FBDE5F9F-069E-4962-A43B-24131E3771D6}" srcOrd="0" destOrd="0" parTransId="{78B3BB02-C792-4233-822E-3DBEAB09AB7B}" sibTransId="{7F7BA4B3-BBE0-49FC-8D88-5F1A99353EA5}"/>
    <dgm:cxn modelId="{25AE2042-9733-45DF-AB2E-9297E338EFA1}" type="presOf" srcId="{6C2E7729-564B-42A2-9177-2E127413FAC0}" destId="{1F600AC0-1B1C-407D-BBB7-2F5D8BF6FAA1}" srcOrd="0" destOrd="2" presId="urn:microsoft.com/office/officeart/2005/8/layout/hProcess9"/>
    <dgm:cxn modelId="{B22D5654-FFB4-4F0F-857A-899A649BE71A}" type="presOf" srcId="{755C06F0-6B3A-4121-B3E6-D838AB2BE33A}" destId="{8E712F6E-A89F-4D15-A115-7B27843913AE}" srcOrd="0" destOrd="0" presId="urn:microsoft.com/office/officeart/2005/8/layout/hProcess9"/>
    <dgm:cxn modelId="{A8D5DA7B-67B7-4526-A28E-AEE2F77E81C6}" type="presOf" srcId="{12676BE6-F0C8-40EC-AE79-1453B702DD9A}" destId="{4952A3BF-92D1-4390-A535-BDB59F359649}" srcOrd="0" destOrd="1" presId="urn:microsoft.com/office/officeart/2005/8/layout/hProcess9"/>
    <dgm:cxn modelId="{83CEC4F3-6FD8-42B9-B81B-CAD5A6866562}" type="presOf" srcId="{9ED6414F-99B3-49AA-8759-69E99FB4E824}" destId="{4952A3BF-92D1-4390-A535-BDB59F359649}" srcOrd="0" destOrd="0" presId="urn:microsoft.com/office/officeart/2005/8/layout/hProcess9"/>
    <dgm:cxn modelId="{F803DA55-34B4-459D-B324-3566601D2D73}" type="presOf" srcId="{FBDE5F9F-069E-4962-A43B-24131E3771D6}" destId="{8E712F6E-A89F-4D15-A115-7B27843913AE}" srcOrd="0" destOrd="1" presId="urn:microsoft.com/office/officeart/2005/8/layout/hProcess9"/>
    <dgm:cxn modelId="{05CB4875-9AC4-43EC-B2E8-2081BAE30ABD}" srcId="{9299CDEA-9100-41DF-8AD3-539B3786508A}" destId="{9ED6414F-99B3-49AA-8759-69E99FB4E824}" srcOrd="2" destOrd="0" parTransId="{09A64258-4879-4F9E-9807-8A80A06CDE69}" sibTransId="{7B474784-8598-4D03-99B0-6FF6C09CBB90}"/>
    <dgm:cxn modelId="{4C492711-1599-4E98-8242-78072A6FFF20}" type="presOf" srcId="{46407EB4-9275-4A02-98EC-D63AE216030C}" destId="{4952A3BF-92D1-4390-A535-BDB59F359649}" srcOrd="0" destOrd="2" presId="urn:microsoft.com/office/officeart/2005/8/layout/hProcess9"/>
    <dgm:cxn modelId="{C15BFFDB-9037-4A8F-83A3-85509F91D3EA}" srcId="{9ED6414F-99B3-49AA-8759-69E99FB4E824}" destId="{46407EB4-9275-4A02-98EC-D63AE216030C}" srcOrd="1" destOrd="0" parTransId="{52CCE475-C56B-4AD2-9743-C0CE777AE02C}" sibTransId="{57D8FFD3-77FD-45E5-9E13-836B64A66D77}"/>
    <dgm:cxn modelId="{ADC34B8D-C061-4AB2-BF36-203C3F92E95F}" type="presOf" srcId="{F7F18F24-009C-478F-B851-0CDE585B37DE}" destId="{1F600AC0-1B1C-407D-BBB7-2F5D8BF6FAA1}" srcOrd="0" destOrd="1" presId="urn:microsoft.com/office/officeart/2005/8/layout/hProcess9"/>
    <dgm:cxn modelId="{44A9FA85-E072-4A13-8F09-A5ECCAA28D07}" srcId="{A79BF76A-0ACD-4728-BA6E-60EA121F43CA}" destId="{6C2E7729-564B-42A2-9177-2E127413FAC0}" srcOrd="1" destOrd="0" parTransId="{1E6F5C20-F55C-46CA-9191-A4A22211AFF5}" sibTransId="{57302464-894E-4D90-83C4-C79AC51A81D6}"/>
    <dgm:cxn modelId="{511F29EB-BA40-402C-97F8-AFD230B75474}" srcId="{9ED6414F-99B3-49AA-8759-69E99FB4E824}" destId="{12676BE6-F0C8-40EC-AE79-1453B702DD9A}" srcOrd="0" destOrd="0" parTransId="{46164762-FD4A-4F75-A92F-88ABEE554976}" sibTransId="{08A3F515-E4E7-4811-A7AA-4444BB1AE539}"/>
    <dgm:cxn modelId="{BAB47C13-4097-47ED-B0DF-CCEC4EB9DC7B}" type="presParOf" srcId="{35B38A7E-062D-4948-9EE1-C028EDEA840F}" destId="{2539EF61-91FD-46D2-B5BA-1E1AB6B67D4F}" srcOrd="0" destOrd="0" presId="urn:microsoft.com/office/officeart/2005/8/layout/hProcess9"/>
    <dgm:cxn modelId="{EFCB201B-D1BC-458A-82E2-E08FD564E8E4}" type="presParOf" srcId="{35B38A7E-062D-4948-9EE1-C028EDEA840F}" destId="{436C58AD-5A27-4C8C-B965-DE2D37C2FAE3}" srcOrd="1" destOrd="0" presId="urn:microsoft.com/office/officeart/2005/8/layout/hProcess9"/>
    <dgm:cxn modelId="{62071538-3816-493A-837B-7F6CA18C91C3}" type="presParOf" srcId="{436C58AD-5A27-4C8C-B965-DE2D37C2FAE3}" destId="{8E712F6E-A89F-4D15-A115-7B27843913AE}" srcOrd="0" destOrd="0" presId="urn:microsoft.com/office/officeart/2005/8/layout/hProcess9"/>
    <dgm:cxn modelId="{12DC7392-B3CF-4D93-AB85-C3A9771A8A32}" type="presParOf" srcId="{436C58AD-5A27-4C8C-B965-DE2D37C2FAE3}" destId="{FC1661B1-883D-4190-9E96-7A3CF9C44F22}" srcOrd="1" destOrd="0" presId="urn:microsoft.com/office/officeart/2005/8/layout/hProcess9"/>
    <dgm:cxn modelId="{19586BBA-78AC-4C5A-B493-26B9C8760E6D}" type="presParOf" srcId="{436C58AD-5A27-4C8C-B965-DE2D37C2FAE3}" destId="{1F600AC0-1B1C-407D-BBB7-2F5D8BF6FAA1}" srcOrd="2" destOrd="0" presId="urn:microsoft.com/office/officeart/2005/8/layout/hProcess9"/>
    <dgm:cxn modelId="{EAC3A2C5-E13A-45F8-9B88-E2141536DA47}" type="presParOf" srcId="{436C58AD-5A27-4C8C-B965-DE2D37C2FAE3}" destId="{CE55300C-F67F-4852-8D4E-54986AC2F499}" srcOrd="3" destOrd="0" presId="urn:microsoft.com/office/officeart/2005/8/layout/hProcess9"/>
    <dgm:cxn modelId="{5C41049F-712B-472D-AA9C-1722C7D56257}" type="presParOf" srcId="{436C58AD-5A27-4C8C-B965-DE2D37C2FAE3}" destId="{4952A3BF-92D1-4390-A535-BDB59F35964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4CD3C4-FD04-4971-AD53-5D26FBE10EB6}" type="doc">
      <dgm:prSet loTypeId="urn:microsoft.com/office/officeart/2005/8/layout/h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MX"/>
        </a:p>
      </dgm:t>
    </dgm:pt>
    <dgm:pt modelId="{B0979D7C-9304-4815-BB1E-6656F74B8DDB}">
      <dgm:prSet phldrT="[Texto]" custT="1"/>
      <dgm:spPr/>
      <dgm:t>
        <a:bodyPr/>
        <a:lstStyle/>
        <a:p>
          <a:r>
            <a:rPr lang="es-MX" sz="2000" b="1" dirty="0" smtClean="0">
              <a:latin typeface="Calibri" pitchFamily="-1" charset="0"/>
            </a:rPr>
            <a:t>Atención de incidentes de instalación: </a:t>
          </a:r>
          <a:endParaRPr lang="es-MX" sz="2000" dirty="0"/>
        </a:p>
      </dgm:t>
    </dgm:pt>
    <dgm:pt modelId="{7EDC60D1-5AEE-4D32-B7F7-78232A75EF05}" type="parTrans" cxnId="{89821227-5890-4D6C-BBA5-07CC8A35C5C7}">
      <dgm:prSet/>
      <dgm:spPr/>
      <dgm:t>
        <a:bodyPr/>
        <a:lstStyle/>
        <a:p>
          <a:endParaRPr lang="es-MX"/>
        </a:p>
      </dgm:t>
    </dgm:pt>
    <dgm:pt modelId="{106C29EF-67D2-49E1-8A5F-CEBE0BA069E5}" type="sibTrans" cxnId="{89821227-5890-4D6C-BBA5-07CC8A35C5C7}">
      <dgm:prSet/>
      <dgm:spPr/>
      <dgm:t>
        <a:bodyPr/>
        <a:lstStyle/>
        <a:p>
          <a:endParaRPr lang="es-MX"/>
        </a:p>
      </dgm:t>
    </dgm:pt>
    <dgm:pt modelId="{5AAE0DA5-402F-461E-9C8B-DBA201F7D537}">
      <dgm:prSet phldrT="[Texto]" custT="1"/>
      <dgm:spPr/>
      <dgm:t>
        <a:bodyPr/>
        <a:lstStyle/>
        <a:p>
          <a:pPr algn="just"/>
          <a:r>
            <a:rPr lang="es-MX" sz="1800" dirty="0" smtClean="0">
              <a:latin typeface="Calibri" pitchFamily="-1" charset="0"/>
            </a:rPr>
            <a:t>Se pondrá a disposición de los operadores esta Mesa de Ayuda que brindará </a:t>
          </a:r>
          <a:r>
            <a:rPr lang="es-MX" sz="1800" b="1" dirty="0" smtClean="0">
              <a:latin typeface="Calibri" pitchFamily="-1" charset="0"/>
            </a:rPr>
            <a:t>orientación y apoyo durante el proceso de instalación </a:t>
          </a:r>
          <a:r>
            <a:rPr lang="es-MX" sz="1800" dirty="0" smtClean="0">
              <a:latin typeface="Calibri" pitchFamily="-1" charset="0"/>
            </a:rPr>
            <a:t>de los servicios antes mencionados. Atenderá a los operadores y usuarios finales que tengan cualquier duda o problema con la instalación del servicio.</a:t>
          </a:r>
          <a:endParaRPr lang="es-MX" sz="1800" dirty="0"/>
        </a:p>
      </dgm:t>
    </dgm:pt>
    <dgm:pt modelId="{79944410-A10F-4E98-8266-29D423B12BAF}" type="parTrans" cxnId="{22653983-C75D-4F9B-9B81-46D228E8D91A}">
      <dgm:prSet/>
      <dgm:spPr/>
      <dgm:t>
        <a:bodyPr/>
        <a:lstStyle/>
        <a:p>
          <a:endParaRPr lang="es-MX"/>
        </a:p>
      </dgm:t>
    </dgm:pt>
    <dgm:pt modelId="{ED4824CA-8936-4786-B99C-AC45BA89D046}" type="sibTrans" cxnId="{22653983-C75D-4F9B-9B81-46D228E8D91A}">
      <dgm:prSet/>
      <dgm:spPr/>
      <dgm:t>
        <a:bodyPr/>
        <a:lstStyle/>
        <a:p>
          <a:endParaRPr lang="es-MX"/>
        </a:p>
      </dgm:t>
    </dgm:pt>
    <dgm:pt modelId="{D1957429-5578-4715-8768-6E0AD58E356D}">
      <dgm:prSet phldrT="[Texto]" custT="1"/>
      <dgm:spPr/>
      <dgm:t>
        <a:bodyPr/>
        <a:lstStyle/>
        <a:p>
          <a:r>
            <a:rPr lang="es-MX" sz="2000" b="1" dirty="0" smtClean="0">
              <a:latin typeface="Calibri" pitchFamily="-1" charset="0"/>
            </a:rPr>
            <a:t>Atención de incidentes de falla: </a:t>
          </a:r>
          <a:endParaRPr lang="es-MX" sz="2000" dirty="0"/>
        </a:p>
      </dgm:t>
    </dgm:pt>
    <dgm:pt modelId="{BE49DDA9-025A-453D-B0A0-6B624D9DF99C}" type="parTrans" cxnId="{61D961F2-4BF6-425A-B043-CB16985C4379}">
      <dgm:prSet/>
      <dgm:spPr/>
      <dgm:t>
        <a:bodyPr/>
        <a:lstStyle/>
        <a:p>
          <a:endParaRPr lang="es-MX"/>
        </a:p>
      </dgm:t>
    </dgm:pt>
    <dgm:pt modelId="{21B7C429-CB8B-46B6-881C-EE3BAD42186C}" type="sibTrans" cxnId="{61D961F2-4BF6-425A-B043-CB16985C4379}">
      <dgm:prSet/>
      <dgm:spPr/>
      <dgm:t>
        <a:bodyPr/>
        <a:lstStyle/>
        <a:p>
          <a:endParaRPr lang="es-MX"/>
        </a:p>
      </dgm:t>
    </dgm:pt>
    <dgm:pt modelId="{1D3C7FFE-282C-455B-9005-50172DA090A2}">
      <dgm:prSet phldrT="[Texto]" custT="1"/>
      <dgm:spPr/>
      <dgm:t>
        <a:bodyPr/>
        <a:lstStyle/>
        <a:p>
          <a:pPr algn="just"/>
          <a:r>
            <a:rPr lang="es-MX" sz="1800" dirty="0" smtClean="0">
              <a:latin typeface="+mn-lt"/>
            </a:rPr>
            <a:t>La Mesa de Ayuda funge como el </a:t>
          </a:r>
          <a:r>
            <a:rPr lang="es-MX" sz="1800" b="1" dirty="0" smtClean="0">
              <a:latin typeface="+mn-lt"/>
            </a:rPr>
            <a:t>primer nivel de atención al usuario final </a:t>
          </a:r>
          <a:r>
            <a:rPr lang="es-MX" sz="1800" dirty="0" smtClean="0">
              <a:latin typeface="+mn-lt"/>
            </a:rPr>
            <a:t>para detectar y resolver aquellos incidentes dentro de su alcance, o en su defecto canalizar a la Mesa de Ayuda de segundo nivel (responsabilidad del operador del servicio).</a:t>
          </a:r>
          <a:endParaRPr lang="es-MX" sz="1800" dirty="0"/>
        </a:p>
      </dgm:t>
    </dgm:pt>
    <dgm:pt modelId="{EF18283F-3874-478B-A1E3-BA53684FA545}" type="parTrans" cxnId="{F7BA9435-F679-4079-92D0-32B0B72283A8}">
      <dgm:prSet/>
      <dgm:spPr/>
      <dgm:t>
        <a:bodyPr/>
        <a:lstStyle/>
        <a:p>
          <a:endParaRPr lang="es-MX"/>
        </a:p>
      </dgm:t>
    </dgm:pt>
    <dgm:pt modelId="{6D375462-76E2-4771-9726-0965F76D1F70}" type="sibTrans" cxnId="{F7BA9435-F679-4079-92D0-32B0B72283A8}">
      <dgm:prSet/>
      <dgm:spPr/>
      <dgm:t>
        <a:bodyPr/>
        <a:lstStyle/>
        <a:p>
          <a:endParaRPr lang="es-MX"/>
        </a:p>
      </dgm:t>
    </dgm:pt>
    <dgm:pt modelId="{8B301A55-83A3-463C-AAB0-761B789EE60D}" type="pres">
      <dgm:prSet presAssocID="{3F4CD3C4-FD04-4971-AD53-5D26FBE10EB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B2E8986F-40E2-4687-9A03-44E12F02108F}" type="pres">
      <dgm:prSet presAssocID="{B0979D7C-9304-4815-BB1E-6656F74B8DDB}" presName="composite" presStyleCnt="0"/>
      <dgm:spPr/>
      <dgm:t>
        <a:bodyPr/>
        <a:lstStyle/>
        <a:p>
          <a:endParaRPr lang="es-MX"/>
        </a:p>
      </dgm:t>
    </dgm:pt>
    <dgm:pt modelId="{F4109144-460E-463D-9B75-4645380442EC}" type="pres">
      <dgm:prSet presAssocID="{B0979D7C-9304-4815-BB1E-6656F74B8DDB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4AE539E-6AA3-4BE1-9995-4E52C334AC4E}" type="pres">
      <dgm:prSet presAssocID="{B0979D7C-9304-4815-BB1E-6656F74B8DDB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EFB413D-E784-4EF2-911D-FE694E965667}" type="pres">
      <dgm:prSet presAssocID="{106C29EF-67D2-49E1-8A5F-CEBE0BA069E5}" presName="space" presStyleCnt="0"/>
      <dgm:spPr/>
      <dgm:t>
        <a:bodyPr/>
        <a:lstStyle/>
        <a:p>
          <a:endParaRPr lang="es-MX"/>
        </a:p>
      </dgm:t>
    </dgm:pt>
    <dgm:pt modelId="{6A6A84BB-E001-4811-B0CD-5B2F8792359F}" type="pres">
      <dgm:prSet presAssocID="{D1957429-5578-4715-8768-6E0AD58E356D}" presName="composite" presStyleCnt="0"/>
      <dgm:spPr/>
      <dgm:t>
        <a:bodyPr/>
        <a:lstStyle/>
        <a:p>
          <a:endParaRPr lang="es-MX"/>
        </a:p>
      </dgm:t>
    </dgm:pt>
    <dgm:pt modelId="{D6D4CC19-E7C5-4FC0-A93A-DFF1D85CDE49}" type="pres">
      <dgm:prSet presAssocID="{D1957429-5578-4715-8768-6E0AD58E356D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A86ED72-602A-42CF-885B-7DA500BDAF4D}" type="pres">
      <dgm:prSet presAssocID="{D1957429-5578-4715-8768-6E0AD58E356D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7BA9435-F679-4079-92D0-32B0B72283A8}" srcId="{D1957429-5578-4715-8768-6E0AD58E356D}" destId="{1D3C7FFE-282C-455B-9005-50172DA090A2}" srcOrd="0" destOrd="0" parTransId="{EF18283F-3874-478B-A1E3-BA53684FA545}" sibTransId="{6D375462-76E2-4771-9726-0965F76D1F70}"/>
    <dgm:cxn modelId="{44E79C87-F5CD-4410-AF99-45CF9A6DE180}" type="presOf" srcId="{B0979D7C-9304-4815-BB1E-6656F74B8DDB}" destId="{F4109144-460E-463D-9B75-4645380442EC}" srcOrd="0" destOrd="0" presId="urn:microsoft.com/office/officeart/2005/8/layout/hList1"/>
    <dgm:cxn modelId="{22653983-C75D-4F9B-9B81-46D228E8D91A}" srcId="{B0979D7C-9304-4815-BB1E-6656F74B8DDB}" destId="{5AAE0DA5-402F-461E-9C8B-DBA201F7D537}" srcOrd="0" destOrd="0" parTransId="{79944410-A10F-4E98-8266-29D423B12BAF}" sibTransId="{ED4824CA-8936-4786-B99C-AC45BA89D046}"/>
    <dgm:cxn modelId="{B129DB90-2FB6-4FEA-BFB9-A87327264D95}" type="presOf" srcId="{1D3C7FFE-282C-455B-9005-50172DA090A2}" destId="{4A86ED72-602A-42CF-885B-7DA500BDAF4D}" srcOrd="0" destOrd="0" presId="urn:microsoft.com/office/officeart/2005/8/layout/hList1"/>
    <dgm:cxn modelId="{5937E136-3B64-4790-A43D-C3567CBAC1F3}" type="presOf" srcId="{D1957429-5578-4715-8768-6E0AD58E356D}" destId="{D6D4CC19-E7C5-4FC0-A93A-DFF1D85CDE49}" srcOrd="0" destOrd="0" presId="urn:microsoft.com/office/officeart/2005/8/layout/hList1"/>
    <dgm:cxn modelId="{89821227-5890-4D6C-BBA5-07CC8A35C5C7}" srcId="{3F4CD3C4-FD04-4971-AD53-5D26FBE10EB6}" destId="{B0979D7C-9304-4815-BB1E-6656F74B8DDB}" srcOrd="0" destOrd="0" parTransId="{7EDC60D1-5AEE-4D32-B7F7-78232A75EF05}" sibTransId="{106C29EF-67D2-49E1-8A5F-CEBE0BA069E5}"/>
    <dgm:cxn modelId="{B3D502E9-D40F-4276-A6F8-3A719E6893FF}" type="presOf" srcId="{5AAE0DA5-402F-461E-9C8B-DBA201F7D537}" destId="{14AE539E-6AA3-4BE1-9995-4E52C334AC4E}" srcOrd="0" destOrd="0" presId="urn:microsoft.com/office/officeart/2005/8/layout/hList1"/>
    <dgm:cxn modelId="{61D961F2-4BF6-425A-B043-CB16985C4379}" srcId="{3F4CD3C4-FD04-4971-AD53-5D26FBE10EB6}" destId="{D1957429-5578-4715-8768-6E0AD58E356D}" srcOrd="1" destOrd="0" parTransId="{BE49DDA9-025A-453D-B0A0-6B624D9DF99C}" sibTransId="{21B7C429-CB8B-46B6-881C-EE3BAD42186C}"/>
    <dgm:cxn modelId="{E53BE2DC-7AD6-4B8E-B8A4-BFD4A6E29484}" type="presOf" srcId="{3F4CD3C4-FD04-4971-AD53-5D26FBE10EB6}" destId="{8B301A55-83A3-463C-AAB0-761B789EE60D}" srcOrd="0" destOrd="0" presId="urn:microsoft.com/office/officeart/2005/8/layout/hList1"/>
    <dgm:cxn modelId="{AD5D2A81-0E8F-4F30-8F6C-5BC36E5FDB27}" type="presParOf" srcId="{8B301A55-83A3-463C-AAB0-761B789EE60D}" destId="{B2E8986F-40E2-4687-9A03-44E12F02108F}" srcOrd="0" destOrd="0" presId="urn:microsoft.com/office/officeart/2005/8/layout/hList1"/>
    <dgm:cxn modelId="{697C9281-3323-4C68-86B3-F02850540BCA}" type="presParOf" srcId="{B2E8986F-40E2-4687-9A03-44E12F02108F}" destId="{F4109144-460E-463D-9B75-4645380442EC}" srcOrd="0" destOrd="0" presId="urn:microsoft.com/office/officeart/2005/8/layout/hList1"/>
    <dgm:cxn modelId="{17E602EB-0FF5-4D32-8C9F-66D769D1B42C}" type="presParOf" srcId="{B2E8986F-40E2-4687-9A03-44E12F02108F}" destId="{14AE539E-6AA3-4BE1-9995-4E52C334AC4E}" srcOrd="1" destOrd="0" presId="urn:microsoft.com/office/officeart/2005/8/layout/hList1"/>
    <dgm:cxn modelId="{80E9853D-760B-411E-979A-475CE5FF2316}" type="presParOf" srcId="{8B301A55-83A3-463C-AAB0-761B789EE60D}" destId="{9EFB413D-E784-4EF2-911D-FE694E965667}" srcOrd="1" destOrd="0" presId="urn:microsoft.com/office/officeart/2005/8/layout/hList1"/>
    <dgm:cxn modelId="{3D0E18CC-224B-4584-9B66-931DBA3F9470}" type="presParOf" srcId="{8B301A55-83A3-463C-AAB0-761B789EE60D}" destId="{6A6A84BB-E001-4811-B0CD-5B2F8792359F}" srcOrd="2" destOrd="0" presId="urn:microsoft.com/office/officeart/2005/8/layout/hList1"/>
    <dgm:cxn modelId="{3CE5F545-E074-4E96-B080-B81FE96FDF3B}" type="presParOf" srcId="{6A6A84BB-E001-4811-B0CD-5B2F8792359F}" destId="{D6D4CC19-E7C5-4FC0-A93A-DFF1D85CDE49}" srcOrd="0" destOrd="0" presId="urn:microsoft.com/office/officeart/2005/8/layout/hList1"/>
    <dgm:cxn modelId="{D0BB7BDE-E131-4773-8E89-9C11069B8124}" type="presParOf" srcId="{6A6A84BB-E001-4811-B0CD-5B2F8792359F}" destId="{4A86ED72-602A-42CF-885B-7DA500BDAF4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275FFA-72C6-4FF6-9B17-F50D9496B9DE}" type="doc">
      <dgm:prSet loTypeId="urn:microsoft.com/office/officeart/2005/8/layout/hList1" loCatId="list" qsTypeId="urn:microsoft.com/office/officeart/2005/8/quickstyle/simple4" qsCatId="simple" csTypeId="urn:microsoft.com/office/officeart/2005/8/colors/accent2_2" csCatId="accent2"/>
      <dgm:spPr/>
      <dgm:t>
        <a:bodyPr/>
        <a:lstStyle/>
        <a:p>
          <a:endParaRPr lang="es-MX"/>
        </a:p>
      </dgm:t>
    </dgm:pt>
    <dgm:pt modelId="{21F6C7B9-014F-442F-88CA-9640DD3AEF2A}">
      <dgm:prSet/>
      <dgm:spPr/>
      <dgm:t>
        <a:bodyPr/>
        <a:lstStyle/>
        <a:p>
          <a:pPr rtl="0"/>
          <a:r>
            <a:rPr lang="es-MX" dirty="0" smtClean="0"/>
            <a:t>Nuevos proyectos</a:t>
          </a:r>
          <a:endParaRPr lang="es-MX" dirty="0"/>
        </a:p>
      </dgm:t>
    </dgm:pt>
    <dgm:pt modelId="{3DDC16D1-501A-414E-9B98-842D15297B42}" type="parTrans" cxnId="{CA00F5AB-2B07-45D4-B90F-0A16F5235290}">
      <dgm:prSet/>
      <dgm:spPr/>
      <dgm:t>
        <a:bodyPr/>
        <a:lstStyle/>
        <a:p>
          <a:endParaRPr lang="es-MX"/>
        </a:p>
      </dgm:t>
    </dgm:pt>
    <dgm:pt modelId="{79FA5F33-5A11-42DD-94FB-89EFC0A65968}" type="sibTrans" cxnId="{CA00F5AB-2B07-45D4-B90F-0A16F5235290}">
      <dgm:prSet/>
      <dgm:spPr/>
      <dgm:t>
        <a:bodyPr/>
        <a:lstStyle/>
        <a:p>
          <a:endParaRPr lang="es-MX"/>
        </a:p>
      </dgm:t>
    </dgm:pt>
    <dgm:pt modelId="{E75137FA-7326-4EAE-A225-E6EC9957C37B}">
      <dgm:prSet/>
      <dgm:spPr/>
      <dgm:t>
        <a:bodyPr/>
        <a:lstStyle/>
        <a:p>
          <a:pPr rtl="0"/>
          <a:r>
            <a:rPr lang="es-MX" dirty="0" smtClean="0"/>
            <a:t>Ing. Ricardo Martínez Garza</a:t>
          </a:r>
          <a:endParaRPr lang="es-MX" dirty="0"/>
        </a:p>
      </dgm:t>
    </dgm:pt>
    <dgm:pt modelId="{4B136B5C-FE77-47B0-9E5C-41F0F28309E8}" type="parTrans" cxnId="{0A19A2A7-ABCE-44A1-8866-920E2D6E7066}">
      <dgm:prSet/>
      <dgm:spPr/>
      <dgm:t>
        <a:bodyPr/>
        <a:lstStyle/>
        <a:p>
          <a:endParaRPr lang="es-MX"/>
        </a:p>
      </dgm:t>
    </dgm:pt>
    <dgm:pt modelId="{852019F2-6FB5-4D4D-A79B-578A060BCB5E}" type="sibTrans" cxnId="{0A19A2A7-ABCE-44A1-8866-920E2D6E7066}">
      <dgm:prSet/>
      <dgm:spPr/>
      <dgm:t>
        <a:bodyPr/>
        <a:lstStyle/>
        <a:p>
          <a:endParaRPr lang="es-MX"/>
        </a:p>
      </dgm:t>
    </dgm:pt>
    <dgm:pt modelId="{AD65E88E-DB43-45CD-BCFB-9C76425DB5B5}">
      <dgm:prSet/>
      <dgm:spPr/>
      <dgm:t>
        <a:bodyPr/>
        <a:lstStyle/>
        <a:p>
          <a:pPr rtl="0"/>
          <a:r>
            <a:rPr lang="es-MX" dirty="0" err="1" smtClean="0"/>
            <a:t>XXXXX@xxxxxxxxx</a:t>
          </a:r>
          <a:endParaRPr lang="es-MX" dirty="0"/>
        </a:p>
      </dgm:t>
    </dgm:pt>
    <dgm:pt modelId="{82602914-0058-4FB3-838E-A71CC275184A}" type="parTrans" cxnId="{357F7E6A-1094-40C2-A829-E6F45D7425FC}">
      <dgm:prSet/>
      <dgm:spPr/>
      <dgm:t>
        <a:bodyPr/>
        <a:lstStyle/>
        <a:p>
          <a:endParaRPr lang="es-MX"/>
        </a:p>
      </dgm:t>
    </dgm:pt>
    <dgm:pt modelId="{A0681E0D-E880-44EE-ABB1-92DFB4C7642D}" type="sibTrans" cxnId="{357F7E6A-1094-40C2-A829-E6F45D7425FC}">
      <dgm:prSet/>
      <dgm:spPr/>
      <dgm:t>
        <a:bodyPr/>
        <a:lstStyle/>
        <a:p>
          <a:endParaRPr lang="es-MX"/>
        </a:p>
      </dgm:t>
    </dgm:pt>
    <dgm:pt modelId="{ED9CDBFA-1A73-4EEF-BAF1-0E9FB57AC553}">
      <dgm:prSet/>
      <dgm:spPr/>
      <dgm:t>
        <a:bodyPr/>
        <a:lstStyle/>
        <a:p>
          <a:pPr rtl="0"/>
          <a:r>
            <a:rPr lang="es-MX" dirty="0" smtClean="0"/>
            <a:t>Ext. XXXXXX</a:t>
          </a:r>
          <a:endParaRPr lang="es-MX" dirty="0"/>
        </a:p>
      </dgm:t>
    </dgm:pt>
    <dgm:pt modelId="{84225587-693F-4239-9394-1F57F58828B8}" type="parTrans" cxnId="{9B4177FD-012D-4864-9E00-FD8E1BD6883C}">
      <dgm:prSet/>
      <dgm:spPr/>
      <dgm:t>
        <a:bodyPr/>
        <a:lstStyle/>
        <a:p>
          <a:endParaRPr lang="es-MX"/>
        </a:p>
      </dgm:t>
    </dgm:pt>
    <dgm:pt modelId="{CDFD8524-0CF0-4108-A090-EDC2269B2E2D}" type="sibTrans" cxnId="{9B4177FD-012D-4864-9E00-FD8E1BD6883C}">
      <dgm:prSet/>
      <dgm:spPr/>
      <dgm:t>
        <a:bodyPr/>
        <a:lstStyle/>
        <a:p>
          <a:endParaRPr lang="es-MX"/>
        </a:p>
      </dgm:t>
    </dgm:pt>
    <dgm:pt modelId="{1BA268EC-BD35-4CA4-837E-76FA47834D6C}">
      <dgm:prSet/>
      <dgm:spPr/>
      <dgm:t>
        <a:bodyPr/>
        <a:lstStyle/>
        <a:p>
          <a:pPr rtl="0"/>
          <a:r>
            <a:rPr lang="es-MX" dirty="0" smtClean="0"/>
            <a:t>Despliegue</a:t>
          </a:r>
          <a:endParaRPr lang="es-MX" dirty="0"/>
        </a:p>
      </dgm:t>
    </dgm:pt>
    <dgm:pt modelId="{5DB3B4F9-CBC9-4A8A-9300-776B43038AD1}" type="parTrans" cxnId="{FEAFB73F-EACB-432B-A94E-AC84A9055CB7}">
      <dgm:prSet/>
      <dgm:spPr/>
      <dgm:t>
        <a:bodyPr/>
        <a:lstStyle/>
        <a:p>
          <a:endParaRPr lang="es-MX"/>
        </a:p>
      </dgm:t>
    </dgm:pt>
    <dgm:pt modelId="{FD5934C0-0355-4C0E-A957-1F334C012756}" type="sibTrans" cxnId="{FEAFB73F-EACB-432B-A94E-AC84A9055CB7}">
      <dgm:prSet/>
      <dgm:spPr/>
      <dgm:t>
        <a:bodyPr/>
        <a:lstStyle/>
        <a:p>
          <a:endParaRPr lang="es-MX"/>
        </a:p>
      </dgm:t>
    </dgm:pt>
    <dgm:pt modelId="{15A01172-685A-4522-9027-FABC9D62606F}">
      <dgm:prSet/>
      <dgm:spPr/>
      <dgm:t>
        <a:bodyPr/>
        <a:lstStyle/>
        <a:p>
          <a:pPr rtl="0"/>
          <a:r>
            <a:rPr lang="es-MX" dirty="0" smtClean="0"/>
            <a:t>Ing. Diego </a:t>
          </a:r>
          <a:r>
            <a:rPr lang="es-MX" smtClean="0"/>
            <a:t>Ulloa Damy</a:t>
          </a:r>
          <a:endParaRPr lang="es-MX" dirty="0"/>
        </a:p>
      </dgm:t>
    </dgm:pt>
    <dgm:pt modelId="{73D16484-EA03-417B-8218-1E1053B933A5}" type="parTrans" cxnId="{8CC1A44F-3CF9-4A99-8410-6A8961CD86B5}">
      <dgm:prSet/>
      <dgm:spPr/>
      <dgm:t>
        <a:bodyPr/>
        <a:lstStyle/>
        <a:p>
          <a:endParaRPr lang="es-MX"/>
        </a:p>
      </dgm:t>
    </dgm:pt>
    <dgm:pt modelId="{D005EA5D-09D6-4F70-B997-1973F1F98349}" type="sibTrans" cxnId="{8CC1A44F-3CF9-4A99-8410-6A8961CD86B5}">
      <dgm:prSet/>
      <dgm:spPr/>
      <dgm:t>
        <a:bodyPr/>
        <a:lstStyle/>
        <a:p>
          <a:endParaRPr lang="es-MX"/>
        </a:p>
      </dgm:t>
    </dgm:pt>
    <dgm:pt modelId="{4F76FA49-5599-4199-886D-472843B332D5}">
      <dgm:prSet/>
      <dgm:spPr/>
      <dgm:t>
        <a:bodyPr/>
        <a:lstStyle/>
        <a:p>
          <a:pPr rtl="0"/>
          <a:r>
            <a:rPr lang="es-MX" dirty="0" smtClean="0"/>
            <a:t>Ext. 12509</a:t>
          </a:r>
          <a:endParaRPr lang="es-MX" dirty="0"/>
        </a:p>
      </dgm:t>
    </dgm:pt>
    <dgm:pt modelId="{7BBD5945-F840-4D61-95C6-75AA9F05E8AB}" type="parTrans" cxnId="{A25D326E-1347-4863-A7E0-389D3B28BCAC}">
      <dgm:prSet/>
      <dgm:spPr/>
      <dgm:t>
        <a:bodyPr/>
        <a:lstStyle/>
        <a:p>
          <a:endParaRPr lang="es-MX"/>
        </a:p>
      </dgm:t>
    </dgm:pt>
    <dgm:pt modelId="{0188117F-FB89-46C6-8502-7DF60119C72C}" type="sibTrans" cxnId="{A25D326E-1347-4863-A7E0-389D3B28BCAC}">
      <dgm:prSet/>
      <dgm:spPr/>
      <dgm:t>
        <a:bodyPr/>
        <a:lstStyle/>
        <a:p>
          <a:endParaRPr lang="es-MX"/>
        </a:p>
      </dgm:t>
    </dgm:pt>
    <dgm:pt modelId="{36D5743E-CD11-4D7F-BBC6-BA1F258F491C}">
      <dgm:prSet/>
      <dgm:spPr/>
      <dgm:t>
        <a:bodyPr/>
        <a:lstStyle/>
        <a:p>
          <a:pPr rtl="0"/>
          <a:r>
            <a:rPr lang="es-MX" dirty="0" smtClean="0"/>
            <a:t>Ing. Viridiana Vera Garcés</a:t>
          </a:r>
          <a:endParaRPr lang="es-MX" dirty="0"/>
        </a:p>
      </dgm:t>
    </dgm:pt>
    <dgm:pt modelId="{CBC7F629-B85B-458B-9870-2E00786EA2BB}" type="parTrans" cxnId="{E7E10B7B-C9DD-49C5-9385-D9D5A73EA336}">
      <dgm:prSet/>
      <dgm:spPr/>
      <dgm:t>
        <a:bodyPr/>
        <a:lstStyle/>
        <a:p>
          <a:endParaRPr lang="es-MX"/>
        </a:p>
      </dgm:t>
    </dgm:pt>
    <dgm:pt modelId="{33B504B9-829A-4664-BC26-0969ABCA8099}" type="sibTrans" cxnId="{E7E10B7B-C9DD-49C5-9385-D9D5A73EA336}">
      <dgm:prSet/>
      <dgm:spPr/>
      <dgm:t>
        <a:bodyPr/>
        <a:lstStyle/>
        <a:p>
          <a:endParaRPr lang="es-MX"/>
        </a:p>
      </dgm:t>
    </dgm:pt>
    <dgm:pt modelId="{56A3C2A8-6259-4DE9-8448-D7DE27D002E2}">
      <dgm:prSet/>
      <dgm:spPr/>
      <dgm:t>
        <a:bodyPr/>
        <a:lstStyle/>
        <a:p>
          <a:pPr rtl="0"/>
          <a:r>
            <a:rPr lang="es-MX" dirty="0" smtClean="0">
              <a:hlinkClick xmlns:r="http://schemas.openxmlformats.org/officeDocument/2006/relationships" r:id="rId1"/>
            </a:rPr>
            <a:t>viridiana.vera@e-mexico.gob.mx</a:t>
          </a:r>
          <a:endParaRPr lang="es-MX" dirty="0"/>
        </a:p>
      </dgm:t>
    </dgm:pt>
    <dgm:pt modelId="{EFD02D99-F3F9-44F6-BA05-B4C21C8EB570}" type="parTrans" cxnId="{BCE58A8B-CCA3-4962-829B-B566E2BA6C51}">
      <dgm:prSet/>
      <dgm:spPr/>
      <dgm:t>
        <a:bodyPr/>
        <a:lstStyle/>
        <a:p>
          <a:endParaRPr lang="es-MX"/>
        </a:p>
      </dgm:t>
    </dgm:pt>
    <dgm:pt modelId="{CE0D58E1-8A93-4AC3-9C65-7771D817E161}" type="sibTrans" cxnId="{BCE58A8B-CCA3-4962-829B-B566E2BA6C51}">
      <dgm:prSet/>
      <dgm:spPr/>
      <dgm:t>
        <a:bodyPr/>
        <a:lstStyle/>
        <a:p>
          <a:endParaRPr lang="es-MX"/>
        </a:p>
      </dgm:t>
    </dgm:pt>
    <dgm:pt modelId="{79AB0CD9-8970-40D0-91BE-26B0856B5610}">
      <dgm:prSet/>
      <dgm:spPr/>
      <dgm:t>
        <a:bodyPr/>
        <a:lstStyle/>
        <a:p>
          <a:pPr rtl="0"/>
          <a:r>
            <a:rPr lang="es-MX" dirty="0" smtClean="0"/>
            <a:t>Ext. 12509</a:t>
          </a:r>
          <a:endParaRPr lang="es-MX" dirty="0"/>
        </a:p>
      </dgm:t>
    </dgm:pt>
    <dgm:pt modelId="{F2638CC5-5750-4326-A7C1-ECB603686F1E}" type="parTrans" cxnId="{DDD16431-11AB-4CA3-B413-EC56D1F51B8E}">
      <dgm:prSet/>
      <dgm:spPr/>
      <dgm:t>
        <a:bodyPr/>
        <a:lstStyle/>
        <a:p>
          <a:endParaRPr lang="es-MX"/>
        </a:p>
      </dgm:t>
    </dgm:pt>
    <dgm:pt modelId="{3E2359DD-2A04-48A3-8679-4BCDBF3CB592}" type="sibTrans" cxnId="{DDD16431-11AB-4CA3-B413-EC56D1F51B8E}">
      <dgm:prSet/>
      <dgm:spPr/>
      <dgm:t>
        <a:bodyPr/>
        <a:lstStyle/>
        <a:p>
          <a:endParaRPr lang="es-MX"/>
        </a:p>
      </dgm:t>
    </dgm:pt>
    <dgm:pt modelId="{D7A25B03-0012-4ED6-8EB2-C4EBF203847A}">
      <dgm:prSet/>
      <dgm:spPr/>
      <dgm:t>
        <a:bodyPr/>
        <a:lstStyle/>
        <a:p>
          <a:pPr rtl="0"/>
          <a:r>
            <a:rPr lang="es-MX" dirty="0" smtClean="0"/>
            <a:t>Operaciones</a:t>
          </a:r>
          <a:endParaRPr lang="es-MX" dirty="0"/>
        </a:p>
      </dgm:t>
    </dgm:pt>
    <dgm:pt modelId="{902ABE11-5674-49E1-A4C7-478C2192155B}" type="parTrans" cxnId="{95410A59-424C-4F94-92DC-7A7F87F379A0}">
      <dgm:prSet/>
      <dgm:spPr/>
      <dgm:t>
        <a:bodyPr/>
        <a:lstStyle/>
        <a:p>
          <a:endParaRPr lang="es-MX"/>
        </a:p>
      </dgm:t>
    </dgm:pt>
    <dgm:pt modelId="{A15E649B-3710-442E-A3C0-47068B02071B}" type="sibTrans" cxnId="{95410A59-424C-4F94-92DC-7A7F87F379A0}">
      <dgm:prSet/>
      <dgm:spPr/>
      <dgm:t>
        <a:bodyPr/>
        <a:lstStyle/>
        <a:p>
          <a:endParaRPr lang="es-MX"/>
        </a:p>
      </dgm:t>
    </dgm:pt>
    <dgm:pt modelId="{80BAEE78-E18C-40E1-AD11-5077F1728433}">
      <dgm:prSet/>
      <dgm:spPr/>
      <dgm:t>
        <a:bodyPr/>
        <a:lstStyle/>
        <a:p>
          <a:pPr rtl="0"/>
          <a:r>
            <a:rPr lang="es-MX" dirty="0" smtClean="0"/>
            <a:t>Ing. Patricia </a:t>
          </a:r>
          <a:r>
            <a:rPr lang="es-MX" dirty="0" err="1" smtClean="0"/>
            <a:t>Cobilt</a:t>
          </a:r>
          <a:r>
            <a:rPr lang="es-MX" dirty="0" smtClean="0"/>
            <a:t> Catana</a:t>
          </a:r>
          <a:endParaRPr lang="es-MX" dirty="0"/>
        </a:p>
      </dgm:t>
    </dgm:pt>
    <dgm:pt modelId="{12160DA5-9EB3-4E37-AB5A-F346CE946A3F}" type="parTrans" cxnId="{DBD31516-A1CD-484D-BA29-341E5B4516A4}">
      <dgm:prSet/>
      <dgm:spPr/>
      <dgm:t>
        <a:bodyPr/>
        <a:lstStyle/>
        <a:p>
          <a:endParaRPr lang="es-MX"/>
        </a:p>
      </dgm:t>
    </dgm:pt>
    <dgm:pt modelId="{202563C3-2E55-4507-A8CF-AA1522F24D34}" type="sibTrans" cxnId="{DBD31516-A1CD-484D-BA29-341E5B4516A4}">
      <dgm:prSet/>
      <dgm:spPr/>
      <dgm:t>
        <a:bodyPr/>
        <a:lstStyle/>
        <a:p>
          <a:endParaRPr lang="es-MX"/>
        </a:p>
      </dgm:t>
    </dgm:pt>
    <dgm:pt modelId="{467F747E-447E-4634-8153-7719A7A2B276}">
      <dgm:prSet/>
      <dgm:spPr/>
      <dgm:t>
        <a:bodyPr/>
        <a:lstStyle/>
        <a:p>
          <a:pPr rtl="0"/>
          <a:r>
            <a:rPr lang="es-MX" dirty="0" smtClean="0">
              <a:hlinkClick xmlns:r="http://schemas.openxmlformats.org/officeDocument/2006/relationships" r:id="rId2"/>
            </a:rPr>
            <a:t>pcobilt@sct.gob.mx</a:t>
          </a:r>
          <a:endParaRPr lang="es-MX" dirty="0"/>
        </a:p>
      </dgm:t>
    </dgm:pt>
    <dgm:pt modelId="{3A26DBF2-5323-4C8D-9C70-DAAF6EFAB06F}" type="parTrans" cxnId="{466C1416-F5A0-4C0A-8D43-2B56F26E89C6}">
      <dgm:prSet/>
      <dgm:spPr/>
      <dgm:t>
        <a:bodyPr/>
        <a:lstStyle/>
        <a:p>
          <a:endParaRPr lang="es-MX"/>
        </a:p>
      </dgm:t>
    </dgm:pt>
    <dgm:pt modelId="{8C511517-0711-4EBA-A936-0EC170DA96CB}" type="sibTrans" cxnId="{466C1416-F5A0-4C0A-8D43-2B56F26E89C6}">
      <dgm:prSet/>
      <dgm:spPr/>
      <dgm:t>
        <a:bodyPr/>
        <a:lstStyle/>
        <a:p>
          <a:endParaRPr lang="es-MX"/>
        </a:p>
      </dgm:t>
    </dgm:pt>
    <dgm:pt modelId="{3FF7A321-79A8-4F9E-96AB-25899C31B3C3}">
      <dgm:prSet/>
      <dgm:spPr/>
      <dgm:t>
        <a:bodyPr/>
        <a:lstStyle/>
        <a:p>
          <a:pPr rtl="0"/>
          <a:r>
            <a:rPr lang="es-MX" dirty="0" smtClean="0"/>
            <a:t>Ext. XXXXXX</a:t>
          </a:r>
          <a:endParaRPr lang="es-MX" dirty="0"/>
        </a:p>
      </dgm:t>
    </dgm:pt>
    <dgm:pt modelId="{CE684E50-BB6C-48F5-8AED-AF5B9BAD203A}" type="parTrans" cxnId="{ECEAD814-AB5E-4D5F-9EAE-306BE808BD14}">
      <dgm:prSet/>
      <dgm:spPr/>
      <dgm:t>
        <a:bodyPr/>
        <a:lstStyle/>
        <a:p>
          <a:endParaRPr lang="es-MX"/>
        </a:p>
      </dgm:t>
    </dgm:pt>
    <dgm:pt modelId="{6BBF5B55-1E0D-4B9F-9126-22E4768BD1B4}" type="sibTrans" cxnId="{ECEAD814-AB5E-4D5F-9EAE-306BE808BD14}">
      <dgm:prSet/>
      <dgm:spPr/>
      <dgm:t>
        <a:bodyPr/>
        <a:lstStyle/>
        <a:p>
          <a:endParaRPr lang="es-MX"/>
        </a:p>
      </dgm:t>
    </dgm:pt>
    <dgm:pt modelId="{8334D39A-7821-4272-8E91-D2C0E1A3CEC8}">
      <dgm:prSet/>
      <dgm:spPr/>
      <dgm:t>
        <a:bodyPr/>
        <a:lstStyle/>
        <a:p>
          <a:pPr rtl="0"/>
          <a:r>
            <a:rPr lang="es-MX" dirty="0" smtClean="0"/>
            <a:t>Ing. Adolfo </a:t>
          </a:r>
          <a:r>
            <a:rPr lang="es-MX" dirty="0" err="1" smtClean="0"/>
            <a:t>Camarena</a:t>
          </a:r>
          <a:endParaRPr lang="es-MX" dirty="0"/>
        </a:p>
      </dgm:t>
    </dgm:pt>
    <dgm:pt modelId="{715C47E6-B29D-490A-8D24-6F5CD88960AC}" type="parTrans" cxnId="{7775D2AA-1C92-4F16-A0CD-B005B45BF888}">
      <dgm:prSet/>
      <dgm:spPr/>
      <dgm:t>
        <a:bodyPr/>
        <a:lstStyle/>
        <a:p>
          <a:endParaRPr lang="es-MX"/>
        </a:p>
      </dgm:t>
    </dgm:pt>
    <dgm:pt modelId="{3A905F45-62AB-4111-8CCA-5630BC29FC2C}" type="sibTrans" cxnId="{7775D2AA-1C92-4F16-A0CD-B005B45BF888}">
      <dgm:prSet/>
      <dgm:spPr/>
      <dgm:t>
        <a:bodyPr/>
        <a:lstStyle/>
        <a:p>
          <a:endParaRPr lang="es-MX"/>
        </a:p>
      </dgm:t>
    </dgm:pt>
    <dgm:pt modelId="{A21BF585-7A3C-4E52-8CB7-8A7A53F5248E}">
      <dgm:prSet/>
      <dgm:spPr/>
      <dgm:t>
        <a:bodyPr/>
        <a:lstStyle/>
        <a:p>
          <a:pPr rtl="0"/>
          <a:r>
            <a:rPr lang="es-MX" dirty="0" smtClean="0">
              <a:hlinkClick xmlns:r="http://schemas.openxmlformats.org/officeDocument/2006/relationships" r:id="rId3"/>
            </a:rPr>
            <a:t>acamaren@sct.gob.mx</a:t>
          </a:r>
          <a:endParaRPr lang="es-MX" dirty="0"/>
        </a:p>
      </dgm:t>
    </dgm:pt>
    <dgm:pt modelId="{EEE51B3F-A73E-4B6D-989E-5297E6E2743E}" type="parTrans" cxnId="{866A90DC-18EA-4B16-923F-085177C4BF85}">
      <dgm:prSet/>
      <dgm:spPr/>
      <dgm:t>
        <a:bodyPr/>
        <a:lstStyle/>
        <a:p>
          <a:endParaRPr lang="es-MX"/>
        </a:p>
      </dgm:t>
    </dgm:pt>
    <dgm:pt modelId="{FA0AB5CC-329B-410C-9389-56432B8BEC10}" type="sibTrans" cxnId="{866A90DC-18EA-4B16-923F-085177C4BF85}">
      <dgm:prSet/>
      <dgm:spPr/>
      <dgm:t>
        <a:bodyPr/>
        <a:lstStyle/>
        <a:p>
          <a:endParaRPr lang="es-MX"/>
        </a:p>
      </dgm:t>
    </dgm:pt>
    <dgm:pt modelId="{5999EF91-1F7D-4F68-9F51-BA7328F4C883}">
      <dgm:prSet/>
      <dgm:spPr/>
      <dgm:t>
        <a:bodyPr/>
        <a:lstStyle/>
        <a:p>
          <a:pPr rtl="0"/>
          <a:r>
            <a:rPr lang="es-MX" dirty="0" smtClean="0"/>
            <a:t>Ext. XXXXX</a:t>
          </a:r>
          <a:endParaRPr lang="es-MX" dirty="0"/>
        </a:p>
      </dgm:t>
    </dgm:pt>
    <dgm:pt modelId="{DF69952B-AC00-43EF-BCAE-E8B54AD53AC7}" type="parTrans" cxnId="{6BFBB59A-9847-480C-AD2D-7DAF585B1EA7}">
      <dgm:prSet/>
      <dgm:spPr/>
      <dgm:t>
        <a:bodyPr/>
        <a:lstStyle/>
        <a:p>
          <a:endParaRPr lang="es-MX"/>
        </a:p>
      </dgm:t>
    </dgm:pt>
    <dgm:pt modelId="{D9D0A80D-9F58-44A9-A836-75AA7EFEFA78}" type="sibTrans" cxnId="{6BFBB59A-9847-480C-AD2D-7DAF585B1EA7}">
      <dgm:prSet/>
      <dgm:spPr/>
      <dgm:t>
        <a:bodyPr/>
        <a:lstStyle/>
        <a:p>
          <a:endParaRPr lang="es-MX"/>
        </a:p>
      </dgm:t>
    </dgm:pt>
    <dgm:pt modelId="{92AB99E9-3A6C-4DE9-B934-1FE6727EA530}">
      <dgm:prSet/>
      <dgm:spPr/>
      <dgm:t>
        <a:bodyPr/>
        <a:lstStyle/>
        <a:p>
          <a:pPr rtl="0"/>
          <a:r>
            <a:rPr lang="es-MX" dirty="0" smtClean="0"/>
            <a:t>Mesa de Ayuda</a:t>
          </a:r>
          <a:endParaRPr lang="es-MX" dirty="0"/>
        </a:p>
      </dgm:t>
    </dgm:pt>
    <dgm:pt modelId="{3650440C-0175-4285-8A8C-452DE78FB7AD}" type="parTrans" cxnId="{296D2AB2-B50C-49F7-9F41-345A624B7095}">
      <dgm:prSet/>
      <dgm:spPr/>
      <dgm:t>
        <a:bodyPr/>
        <a:lstStyle/>
        <a:p>
          <a:endParaRPr lang="es-MX"/>
        </a:p>
      </dgm:t>
    </dgm:pt>
    <dgm:pt modelId="{35A40839-6DBF-45FE-BA87-FAF39D880AF0}" type="sibTrans" cxnId="{296D2AB2-B50C-49F7-9F41-345A624B7095}">
      <dgm:prSet/>
      <dgm:spPr/>
      <dgm:t>
        <a:bodyPr/>
        <a:lstStyle/>
        <a:p>
          <a:endParaRPr lang="es-MX"/>
        </a:p>
      </dgm:t>
    </dgm:pt>
    <dgm:pt modelId="{06BE1372-68FA-4514-B0B6-65CB929B4967}">
      <dgm:prSet/>
      <dgm:spPr/>
      <dgm:t>
        <a:bodyPr/>
        <a:lstStyle/>
        <a:p>
          <a:pPr rtl="0"/>
          <a:r>
            <a:rPr lang="es-MX" dirty="0" smtClean="0"/>
            <a:t>01800 900 0014</a:t>
          </a:r>
          <a:endParaRPr lang="es-MX" dirty="0"/>
        </a:p>
      </dgm:t>
    </dgm:pt>
    <dgm:pt modelId="{2EA573E8-00BF-4EDA-A2F9-767904BE3734}" type="parTrans" cxnId="{CA4C271A-1C6A-4AFB-85F0-5C8A4575DBFF}">
      <dgm:prSet/>
      <dgm:spPr/>
      <dgm:t>
        <a:bodyPr/>
        <a:lstStyle/>
        <a:p>
          <a:endParaRPr lang="es-MX"/>
        </a:p>
      </dgm:t>
    </dgm:pt>
    <dgm:pt modelId="{4C744248-907D-48A9-9B1D-89F4682F7623}" type="sibTrans" cxnId="{CA4C271A-1C6A-4AFB-85F0-5C8A4575DBFF}">
      <dgm:prSet/>
      <dgm:spPr/>
      <dgm:t>
        <a:bodyPr/>
        <a:lstStyle/>
        <a:p>
          <a:endParaRPr lang="es-MX"/>
        </a:p>
      </dgm:t>
    </dgm:pt>
    <dgm:pt modelId="{0781D863-0563-480F-A5B2-23F90CFEB82D}">
      <dgm:prSet/>
      <dgm:spPr/>
      <dgm:t>
        <a:bodyPr/>
        <a:lstStyle/>
        <a:p>
          <a:pPr rtl="0"/>
          <a:endParaRPr lang="es-MX" dirty="0"/>
        </a:p>
      </dgm:t>
    </dgm:pt>
    <dgm:pt modelId="{2135C229-D8D4-4528-A26B-152303F2376A}" type="parTrans" cxnId="{E38BB7D0-FBBE-4881-809B-C022A781B1D1}">
      <dgm:prSet/>
      <dgm:spPr/>
      <dgm:t>
        <a:bodyPr/>
        <a:lstStyle/>
        <a:p>
          <a:endParaRPr lang="es-MX"/>
        </a:p>
      </dgm:t>
    </dgm:pt>
    <dgm:pt modelId="{8289E287-A7B9-4B44-8130-692E9F1FABD0}" type="sibTrans" cxnId="{E38BB7D0-FBBE-4881-809B-C022A781B1D1}">
      <dgm:prSet/>
      <dgm:spPr/>
      <dgm:t>
        <a:bodyPr/>
        <a:lstStyle/>
        <a:p>
          <a:endParaRPr lang="es-MX"/>
        </a:p>
      </dgm:t>
    </dgm:pt>
    <dgm:pt modelId="{DB37F0C9-E389-4861-8647-E04185DEFF0F}">
      <dgm:prSet/>
      <dgm:spPr/>
      <dgm:t>
        <a:bodyPr/>
        <a:lstStyle/>
        <a:p>
          <a:pPr rtl="0"/>
          <a:endParaRPr lang="es-MX" dirty="0"/>
        </a:p>
      </dgm:t>
    </dgm:pt>
    <dgm:pt modelId="{D9D8EE53-9341-413C-84E3-38B1FD52A495}" type="parTrans" cxnId="{BE51F0E0-DA90-4920-9B59-59C5E40B733E}">
      <dgm:prSet/>
      <dgm:spPr/>
      <dgm:t>
        <a:bodyPr/>
        <a:lstStyle/>
        <a:p>
          <a:endParaRPr lang="es-MX"/>
        </a:p>
      </dgm:t>
    </dgm:pt>
    <dgm:pt modelId="{67AE258D-3BE7-40A7-A403-3285A6B9D327}" type="sibTrans" cxnId="{BE51F0E0-DA90-4920-9B59-59C5E40B733E}">
      <dgm:prSet/>
      <dgm:spPr/>
      <dgm:t>
        <a:bodyPr/>
        <a:lstStyle/>
        <a:p>
          <a:endParaRPr lang="es-MX"/>
        </a:p>
      </dgm:t>
    </dgm:pt>
    <dgm:pt modelId="{9C915E44-FEEE-4A22-9282-6BC0F08388C5}">
      <dgm:prSet/>
      <dgm:spPr/>
      <dgm:t>
        <a:bodyPr/>
        <a:lstStyle/>
        <a:p>
          <a:pPr rtl="0"/>
          <a:r>
            <a:rPr lang="es-MX" dirty="0" smtClean="0">
              <a:hlinkClick xmlns:r="http://schemas.openxmlformats.org/officeDocument/2006/relationships" r:id="rId4"/>
            </a:rPr>
            <a:t>dulloa@e-mexico.gob.mx</a:t>
          </a:r>
          <a:endParaRPr lang="es-MX" dirty="0"/>
        </a:p>
      </dgm:t>
    </dgm:pt>
    <dgm:pt modelId="{0CB2828E-F0AC-48C3-9DB1-67CDB202C00D}" type="sibTrans" cxnId="{4D64466D-5FFD-4BBC-8BE8-A72AB748B583}">
      <dgm:prSet/>
      <dgm:spPr/>
      <dgm:t>
        <a:bodyPr/>
        <a:lstStyle/>
        <a:p>
          <a:endParaRPr lang="es-MX"/>
        </a:p>
      </dgm:t>
    </dgm:pt>
    <dgm:pt modelId="{B3AC260B-7FCA-466F-8A3C-5E6791809353}" type="parTrans" cxnId="{4D64466D-5FFD-4BBC-8BE8-A72AB748B583}">
      <dgm:prSet/>
      <dgm:spPr/>
      <dgm:t>
        <a:bodyPr/>
        <a:lstStyle/>
        <a:p>
          <a:endParaRPr lang="es-MX"/>
        </a:p>
      </dgm:t>
    </dgm:pt>
    <dgm:pt modelId="{650CA93D-ED83-43EE-B53D-9845D480628E}" type="pres">
      <dgm:prSet presAssocID="{5B275FFA-72C6-4FF6-9B17-F50D9496B9D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2E224CD6-C1AD-4717-9993-8722FAE4F895}" type="pres">
      <dgm:prSet presAssocID="{21F6C7B9-014F-442F-88CA-9640DD3AEF2A}" presName="composite" presStyleCnt="0"/>
      <dgm:spPr/>
    </dgm:pt>
    <dgm:pt modelId="{CB5C9BFA-3EE9-448B-BD5C-E85C8CCB7391}" type="pres">
      <dgm:prSet presAssocID="{21F6C7B9-014F-442F-88CA-9640DD3AEF2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18B3019-FA57-4131-B403-61FCFE13E3C5}" type="pres">
      <dgm:prSet presAssocID="{21F6C7B9-014F-442F-88CA-9640DD3AEF2A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9BD8230-9FE6-4D79-A49E-8367BF8B414D}" type="pres">
      <dgm:prSet presAssocID="{79FA5F33-5A11-42DD-94FB-89EFC0A65968}" presName="space" presStyleCnt="0"/>
      <dgm:spPr/>
    </dgm:pt>
    <dgm:pt modelId="{717BA97C-21C6-43F2-9A32-AC759823A377}" type="pres">
      <dgm:prSet presAssocID="{1BA268EC-BD35-4CA4-837E-76FA47834D6C}" presName="composite" presStyleCnt="0"/>
      <dgm:spPr/>
    </dgm:pt>
    <dgm:pt modelId="{BB951F1E-0AF5-484F-A3B2-65241B920437}" type="pres">
      <dgm:prSet presAssocID="{1BA268EC-BD35-4CA4-837E-76FA47834D6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46912CD-AACA-43B8-988F-2CB20F7CE87B}" type="pres">
      <dgm:prSet presAssocID="{1BA268EC-BD35-4CA4-837E-76FA47834D6C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F300D7A-A020-4571-96B8-B6A60751466D}" type="pres">
      <dgm:prSet presAssocID="{FD5934C0-0355-4C0E-A957-1F334C012756}" presName="space" presStyleCnt="0"/>
      <dgm:spPr/>
    </dgm:pt>
    <dgm:pt modelId="{525DF0F9-6CB1-4A99-B5FF-61DF5227249E}" type="pres">
      <dgm:prSet presAssocID="{D7A25B03-0012-4ED6-8EB2-C4EBF203847A}" presName="composite" presStyleCnt="0"/>
      <dgm:spPr/>
    </dgm:pt>
    <dgm:pt modelId="{77284E33-13A7-4A8F-8BEA-6BBE1C6E39D4}" type="pres">
      <dgm:prSet presAssocID="{D7A25B03-0012-4ED6-8EB2-C4EBF203847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E9F8797-CD40-4B48-8A09-FE159D919E77}" type="pres">
      <dgm:prSet presAssocID="{D7A25B03-0012-4ED6-8EB2-C4EBF203847A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CEAD814-AB5E-4D5F-9EAE-306BE808BD14}" srcId="{80BAEE78-E18C-40E1-AD11-5077F1728433}" destId="{3FF7A321-79A8-4F9E-96AB-25899C31B3C3}" srcOrd="1" destOrd="0" parTransId="{CE684E50-BB6C-48F5-8AED-AF5B9BAD203A}" sibTransId="{6BBF5B55-1E0D-4B9F-9126-22E4768BD1B4}"/>
    <dgm:cxn modelId="{BE51F0E0-DA90-4920-9B59-59C5E40B733E}" srcId="{D7A25B03-0012-4ED6-8EB2-C4EBF203847A}" destId="{DB37F0C9-E389-4861-8647-E04185DEFF0F}" srcOrd="4" destOrd="0" parTransId="{D9D8EE53-9341-413C-84E3-38B1FD52A495}" sibTransId="{67AE258D-3BE7-40A7-A403-3285A6B9D327}"/>
    <dgm:cxn modelId="{6BFBB59A-9847-480C-AD2D-7DAF585B1EA7}" srcId="{8334D39A-7821-4272-8E91-D2C0E1A3CEC8}" destId="{5999EF91-1F7D-4F68-9F51-BA7328F4C883}" srcOrd="1" destOrd="0" parTransId="{DF69952B-AC00-43EF-BCAE-E8B54AD53AC7}" sibTransId="{D9D0A80D-9F58-44A9-A836-75AA7EFEFA78}"/>
    <dgm:cxn modelId="{DC9BD011-65F6-45E1-AEBD-A4950EF85F21}" type="presOf" srcId="{80BAEE78-E18C-40E1-AD11-5077F1728433}" destId="{8E9F8797-CD40-4B48-8A09-FE159D919E77}" srcOrd="0" destOrd="0" presId="urn:microsoft.com/office/officeart/2005/8/layout/hList1"/>
    <dgm:cxn modelId="{0A19A2A7-ABCE-44A1-8866-920E2D6E7066}" srcId="{21F6C7B9-014F-442F-88CA-9640DD3AEF2A}" destId="{E75137FA-7326-4EAE-A225-E6EC9957C37B}" srcOrd="0" destOrd="0" parTransId="{4B136B5C-FE77-47B0-9E5C-41F0F28309E8}" sibTransId="{852019F2-6FB5-4D4D-A79B-578A060BCB5E}"/>
    <dgm:cxn modelId="{0E0AB7B4-C2F3-4A48-BD86-BD49EB3D41E2}" type="presOf" srcId="{467F747E-447E-4634-8153-7719A7A2B276}" destId="{8E9F8797-CD40-4B48-8A09-FE159D919E77}" srcOrd="0" destOrd="1" presId="urn:microsoft.com/office/officeart/2005/8/layout/hList1"/>
    <dgm:cxn modelId="{BCE58A8B-CCA3-4962-829B-B566E2BA6C51}" srcId="{36D5743E-CD11-4D7F-BBC6-BA1F258F491C}" destId="{56A3C2A8-6259-4DE9-8448-D7DE27D002E2}" srcOrd="0" destOrd="0" parTransId="{EFD02D99-F3F9-44F6-BA05-B4C21C8EB570}" sibTransId="{CE0D58E1-8A93-4AC3-9C65-7771D817E161}"/>
    <dgm:cxn modelId="{FEAFB73F-EACB-432B-A94E-AC84A9055CB7}" srcId="{5B275FFA-72C6-4FF6-9B17-F50D9496B9DE}" destId="{1BA268EC-BD35-4CA4-837E-76FA47834D6C}" srcOrd="1" destOrd="0" parTransId="{5DB3B4F9-CBC9-4A8A-9300-776B43038AD1}" sibTransId="{FD5934C0-0355-4C0E-A957-1F334C012756}"/>
    <dgm:cxn modelId="{D128C211-08B4-4BC4-8BC1-3088B286C16C}" type="presOf" srcId="{A21BF585-7A3C-4E52-8CB7-8A7A53F5248E}" destId="{8E9F8797-CD40-4B48-8A09-FE159D919E77}" srcOrd="0" destOrd="4" presId="urn:microsoft.com/office/officeart/2005/8/layout/hList1"/>
    <dgm:cxn modelId="{4D64466D-5FFD-4BBC-8BE8-A72AB748B583}" srcId="{15A01172-685A-4522-9027-FABC9D62606F}" destId="{9C915E44-FEEE-4A22-9282-6BC0F08388C5}" srcOrd="0" destOrd="0" parTransId="{B3AC260B-7FCA-466F-8A3C-5E6791809353}" sibTransId="{0CB2828E-F0AC-48C3-9DB1-67CDB202C00D}"/>
    <dgm:cxn modelId="{85A6A39C-A0B6-40E4-8B40-046B7017CEB8}" type="presOf" srcId="{79AB0CD9-8970-40D0-91BE-26B0856B5610}" destId="{D46912CD-AACA-43B8-988F-2CB20F7CE87B}" srcOrd="0" destOrd="5" presId="urn:microsoft.com/office/officeart/2005/8/layout/hList1"/>
    <dgm:cxn modelId="{9B4177FD-012D-4864-9E00-FD8E1BD6883C}" srcId="{E75137FA-7326-4EAE-A225-E6EC9957C37B}" destId="{ED9CDBFA-1A73-4EEF-BAF1-0E9FB57AC553}" srcOrd="1" destOrd="0" parTransId="{84225587-693F-4239-9394-1F57F58828B8}" sibTransId="{CDFD8524-0CF0-4108-A090-EDC2269B2E2D}"/>
    <dgm:cxn modelId="{E7E10B7B-C9DD-49C5-9385-D9D5A73EA336}" srcId="{1BA268EC-BD35-4CA4-837E-76FA47834D6C}" destId="{36D5743E-CD11-4D7F-BBC6-BA1F258F491C}" srcOrd="1" destOrd="0" parTransId="{CBC7F629-B85B-458B-9870-2E00786EA2BB}" sibTransId="{33B504B9-829A-4664-BC26-0969ABCA8099}"/>
    <dgm:cxn modelId="{B889EF50-1B31-4A16-B59E-010FE8237F35}" type="presOf" srcId="{DB37F0C9-E389-4861-8647-E04185DEFF0F}" destId="{8E9F8797-CD40-4B48-8A09-FE159D919E77}" srcOrd="0" destOrd="9" presId="urn:microsoft.com/office/officeart/2005/8/layout/hList1"/>
    <dgm:cxn modelId="{87A9AE59-6829-4906-B621-2E21582B9F0E}" type="presOf" srcId="{15A01172-685A-4522-9027-FABC9D62606F}" destId="{D46912CD-AACA-43B8-988F-2CB20F7CE87B}" srcOrd="0" destOrd="0" presId="urn:microsoft.com/office/officeart/2005/8/layout/hList1"/>
    <dgm:cxn modelId="{A1F1C2F8-C382-441F-A71E-10C82B583211}" type="presOf" srcId="{ED9CDBFA-1A73-4EEF-BAF1-0E9FB57AC553}" destId="{618B3019-FA57-4131-B403-61FCFE13E3C5}" srcOrd="0" destOrd="2" presId="urn:microsoft.com/office/officeart/2005/8/layout/hList1"/>
    <dgm:cxn modelId="{62C005E4-8103-404E-ADD5-662222D54262}" type="presOf" srcId="{AD65E88E-DB43-45CD-BCFB-9C76425DB5B5}" destId="{618B3019-FA57-4131-B403-61FCFE13E3C5}" srcOrd="0" destOrd="1" presId="urn:microsoft.com/office/officeart/2005/8/layout/hList1"/>
    <dgm:cxn modelId="{B2AF0D39-B0E7-4D16-8341-DA11C04D3060}" type="presOf" srcId="{D7A25B03-0012-4ED6-8EB2-C4EBF203847A}" destId="{77284E33-13A7-4A8F-8BEA-6BBE1C6E39D4}" srcOrd="0" destOrd="0" presId="urn:microsoft.com/office/officeart/2005/8/layout/hList1"/>
    <dgm:cxn modelId="{67B4515A-A562-4393-BAEF-5B693897A8AA}" type="presOf" srcId="{3FF7A321-79A8-4F9E-96AB-25899C31B3C3}" destId="{8E9F8797-CD40-4B48-8A09-FE159D919E77}" srcOrd="0" destOrd="2" presId="urn:microsoft.com/office/officeart/2005/8/layout/hList1"/>
    <dgm:cxn modelId="{A25D326E-1347-4863-A7E0-389D3B28BCAC}" srcId="{15A01172-685A-4522-9027-FABC9D62606F}" destId="{4F76FA49-5599-4199-886D-472843B332D5}" srcOrd="1" destOrd="0" parTransId="{7BBD5945-F840-4D61-95C6-75AA9F05E8AB}" sibTransId="{0188117F-FB89-46C6-8502-7DF60119C72C}"/>
    <dgm:cxn modelId="{8CC1A44F-3CF9-4A99-8410-6A8961CD86B5}" srcId="{1BA268EC-BD35-4CA4-837E-76FA47834D6C}" destId="{15A01172-685A-4522-9027-FABC9D62606F}" srcOrd="0" destOrd="0" parTransId="{73D16484-EA03-417B-8218-1E1053B933A5}" sibTransId="{D005EA5D-09D6-4F70-B997-1973F1F98349}"/>
    <dgm:cxn modelId="{FBA4CEE9-63A4-4269-A17F-2B140040276B}" type="presOf" srcId="{1BA268EC-BD35-4CA4-837E-76FA47834D6C}" destId="{BB951F1E-0AF5-484F-A3B2-65241B920437}" srcOrd="0" destOrd="0" presId="urn:microsoft.com/office/officeart/2005/8/layout/hList1"/>
    <dgm:cxn modelId="{296D2AB2-B50C-49F7-9F41-345A624B7095}" srcId="{D7A25B03-0012-4ED6-8EB2-C4EBF203847A}" destId="{92AB99E9-3A6C-4DE9-B934-1FE6727EA530}" srcOrd="2" destOrd="0" parTransId="{3650440C-0175-4285-8A8C-452DE78FB7AD}" sibTransId="{35A40839-6DBF-45FE-BA87-FAF39D880AF0}"/>
    <dgm:cxn modelId="{E38BB7D0-FBBE-4881-809B-C022A781B1D1}" srcId="{D7A25B03-0012-4ED6-8EB2-C4EBF203847A}" destId="{0781D863-0563-480F-A5B2-23F90CFEB82D}" srcOrd="3" destOrd="0" parTransId="{2135C229-D8D4-4528-A26B-152303F2376A}" sibTransId="{8289E287-A7B9-4B44-8130-692E9F1FABD0}"/>
    <dgm:cxn modelId="{023536DF-0D52-4A55-B19E-F3BAB3EF3959}" type="presOf" srcId="{92AB99E9-3A6C-4DE9-B934-1FE6727EA530}" destId="{8E9F8797-CD40-4B48-8A09-FE159D919E77}" srcOrd="0" destOrd="6" presId="urn:microsoft.com/office/officeart/2005/8/layout/hList1"/>
    <dgm:cxn modelId="{866A90DC-18EA-4B16-923F-085177C4BF85}" srcId="{8334D39A-7821-4272-8E91-D2C0E1A3CEC8}" destId="{A21BF585-7A3C-4E52-8CB7-8A7A53F5248E}" srcOrd="0" destOrd="0" parTransId="{EEE51B3F-A73E-4B6D-989E-5297E6E2743E}" sibTransId="{FA0AB5CC-329B-410C-9389-56432B8BEC10}"/>
    <dgm:cxn modelId="{197DAB55-F16C-44DE-822E-078249758BCB}" type="presOf" srcId="{36D5743E-CD11-4D7F-BBC6-BA1F258F491C}" destId="{D46912CD-AACA-43B8-988F-2CB20F7CE87B}" srcOrd="0" destOrd="3" presId="urn:microsoft.com/office/officeart/2005/8/layout/hList1"/>
    <dgm:cxn modelId="{D4253F2C-04EB-459E-A33D-8056FC2DF0A0}" type="presOf" srcId="{21F6C7B9-014F-442F-88CA-9640DD3AEF2A}" destId="{CB5C9BFA-3EE9-448B-BD5C-E85C8CCB7391}" srcOrd="0" destOrd="0" presId="urn:microsoft.com/office/officeart/2005/8/layout/hList1"/>
    <dgm:cxn modelId="{CA4C271A-1C6A-4AFB-85F0-5C8A4575DBFF}" srcId="{92AB99E9-3A6C-4DE9-B934-1FE6727EA530}" destId="{06BE1372-68FA-4514-B0B6-65CB929B4967}" srcOrd="0" destOrd="0" parTransId="{2EA573E8-00BF-4EDA-A2F9-767904BE3734}" sibTransId="{4C744248-907D-48A9-9B1D-89F4682F7623}"/>
    <dgm:cxn modelId="{7273803F-9AF5-4260-901D-333D0EED3796}" type="presOf" srcId="{56A3C2A8-6259-4DE9-8448-D7DE27D002E2}" destId="{D46912CD-AACA-43B8-988F-2CB20F7CE87B}" srcOrd="0" destOrd="4" presId="urn:microsoft.com/office/officeart/2005/8/layout/hList1"/>
    <dgm:cxn modelId="{DDD16431-11AB-4CA3-B413-EC56D1F51B8E}" srcId="{36D5743E-CD11-4D7F-BBC6-BA1F258F491C}" destId="{79AB0CD9-8970-40D0-91BE-26B0856B5610}" srcOrd="1" destOrd="0" parTransId="{F2638CC5-5750-4326-A7C1-ECB603686F1E}" sibTransId="{3E2359DD-2A04-48A3-8679-4BCDBF3CB592}"/>
    <dgm:cxn modelId="{CA00F5AB-2B07-45D4-B90F-0A16F5235290}" srcId="{5B275FFA-72C6-4FF6-9B17-F50D9496B9DE}" destId="{21F6C7B9-014F-442F-88CA-9640DD3AEF2A}" srcOrd="0" destOrd="0" parTransId="{3DDC16D1-501A-414E-9B98-842D15297B42}" sibTransId="{79FA5F33-5A11-42DD-94FB-89EFC0A65968}"/>
    <dgm:cxn modelId="{FC4A2802-8E00-478A-A435-521D0B996A37}" type="presOf" srcId="{4F76FA49-5599-4199-886D-472843B332D5}" destId="{D46912CD-AACA-43B8-988F-2CB20F7CE87B}" srcOrd="0" destOrd="2" presId="urn:microsoft.com/office/officeart/2005/8/layout/hList1"/>
    <dgm:cxn modelId="{F437C88C-FA58-4DC3-8452-B74FFD40A992}" type="presOf" srcId="{5999EF91-1F7D-4F68-9F51-BA7328F4C883}" destId="{8E9F8797-CD40-4B48-8A09-FE159D919E77}" srcOrd="0" destOrd="5" presId="urn:microsoft.com/office/officeart/2005/8/layout/hList1"/>
    <dgm:cxn modelId="{84C37708-0AD7-4E61-910F-791AEBD74B7B}" type="presOf" srcId="{0781D863-0563-480F-A5B2-23F90CFEB82D}" destId="{8E9F8797-CD40-4B48-8A09-FE159D919E77}" srcOrd="0" destOrd="8" presId="urn:microsoft.com/office/officeart/2005/8/layout/hList1"/>
    <dgm:cxn modelId="{1B1CA83D-5E57-4C5A-855A-5B0068DF5073}" type="presOf" srcId="{E75137FA-7326-4EAE-A225-E6EC9957C37B}" destId="{618B3019-FA57-4131-B403-61FCFE13E3C5}" srcOrd="0" destOrd="0" presId="urn:microsoft.com/office/officeart/2005/8/layout/hList1"/>
    <dgm:cxn modelId="{00682A94-1DC8-4B39-A3F8-AEC2E59A7514}" type="presOf" srcId="{06BE1372-68FA-4514-B0B6-65CB929B4967}" destId="{8E9F8797-CD40-4B48-8A09-FE159D919E77}" srcOrd="0" destOrd="7" presId="urn:microsoft.com/office/officeart/2005/8/layout/hList1"/>
    <dgm:cxn modelId="{466C1416-F5A0-4C0A-8D43-2B56F26E89C6}" srcId="{80BAEE78-E18C-40E1-AD11-5077F1728433}" destId="{467F747E-447E-4634-8153-7719A7A2B276}" srcOrd="0" destOrd="0" parTransId="{3A26DBF2-5323-4C8D-9C70-DAAF6EFAB06F}" sibTransId="{8C511517-0711-4EBA-A936-0EC170DA96CB}"/>
    <dgm:cxn modelId="{7775D2AA-1C92-4F16-A0CD-B005B45BF888}" srcId="{D7A25B03-0012-4ED6-8EB2-C4EBF203847A}" destId="{8334D39A-7821-4272-8E91-D2C0E1A3CEC8}" srcOrd="1" destOrd="0" parTransId="{715C47E6-B29D-490A-8D24-6F5CD88960AC}" sibTransId="{3A905F45-62AB-4111-8CCA-5630BC29FC2C}"/>
    <dgm:cxn modelId="{4906C2BA-CB6F-455C-BDA8-0198E1148C93}" type="presOf" srcId="{8334D39A-7821-4272-8E91-D2C0E1A3CEC8}" destId="{8E9F8797-CD40-4B48-8A09-FE159D919E77}" srcOrd="0" destOrd="3" presId="urn:microsoft.com/office/officeart/2005/8/layout/hList1"/>
    <dgm:cxn modelId="{DBD31516-A1CD-484D-BA29-341E5B4516A4}" srcId="{D7A25B03-0012-4ED6-8EB2-C4EBF203847A}" destId="{80BAEE78-E18C-40E1-AD11-5077F1728433}" srcOrd="0" destOrd="0" parTransId="{12160DA5-9EB3-4E37-AB5A-F346CE946A3F}" sibTransId="{202563C3-2E55-4507-A8CF-AA1522F24D34}"/>
    <dgm:cxn modelId="{FE92478A-5E72-4BBC-9B2A-1E6B3181C170}" type="presOf" srcId="{9C915E44-FEEE-4A22-9282-6BC0F08388C5}" destId="{D46912CD-AACA-43B8-988F-2CB20F7CE87B}" srcOrd="0" destOrd="1" presId="urn:microsoft.com/office/officeart/2005/8/layout/hList1"/>
    <dgm:cxn modelId="{95410A59-424C-4F94-92DC-7A7F87F379A0}" srcId="{5B275FFA-72C6-4FF6-9B17-F50D9496B9DE}" destId="{D7A25B03-0012-4ED6-8EB2-C4EBF203847A}" srcOrd="2" destOrd="0" parTransId="{902ABE11-5674-49E1-A4C7-478C2192155B}" sibTransId="{A15E649B-3710-442E-A3C0-47068B02071B}"/>
    <dgm:cxn modelId="{85166051-FB2D-4546-B6F0-75ADB80BD4DA}" type="presOf" srcId="{5B275FFA-72C6-4FF6-9B17-F50D9496B9DE}" destId="{650CA93D-ED83-43EE-B53D-9845D480628E}" srcOrd="0" destOrd="0" presId="urn:microsoft.com/office/officeart/2005/8/layout/hList1"/>
    <dgm:cxn modelId="{357F7E6A-1094-40C2-A829-E6F45D7425FC}" srcId="{E75137FA-7326-4EAE-A225-E6EC9957C37B}" destId="{AD65E88E-DB43-45CD-BCFB-9C76425DB5B5}" srcOrd="0" destOrd="0" parTransId="{82602914-0058-4FB3-838E-A71CC275184A}" sibTransId="{A0681E0D-E880-44EE-ABB1-92DFB4C7642D}"/>
    <dgm:cxn modelId="{F6E8D721-C9E4-4ACD-A9F9-6E0D80770DB3}" type="presParOf" srcId="{650CA93D-ED83-43EE-B53D-9845D480628E}" destId="{2E224CD6-C1AD-4717-9993-8722FAE4F895}" srcOrd="0" destOrd="0" presId="urn:microsoft.com/office/officeart/2005/8/layout/hList1"/>
    <dgm:cxn modelId="{D0FC1EBB-43E3-4215-9E6B-35DF06D49AC4}" type="presParOf" srcId="{2E224CD6-C1AD-4717-9993-8722FAE4F895}" destId="{CB5C9BFA-3EE9-448B-BD5C-E85C8CCB7391}" srcOrd="0" destOrd="0" presId="urn:microsoft.com/office/officeart/2005/8/layout/hList1"/>
    <dgm:cxn modelId="{4082DE66-28B8-4C7C-B698-B3152521B0D9}" type="presParOf" srcId="{2E224CD6-C1AD-4717-9993-8722FAE4F895}" destId="{618B3019-FA57-4131-B403-61FCFE13E3C5}" srcOrd="1" destOrd="0" presId="urn:microsoft.com/office/officeart/2005/8/layout/hList1"/>
    <dgm:cxn modelId="{F75241FA-E74F-4FA6-9DCC-F9CB9FE0DFE4}" type="presParOf" srcId="{650CA93D-ED83-43EE-B53D-9845D480628E}" destId="{39BD8230-9FE6-4D79-A49E-8367BF8B414D}" srcOrd="1" destOrd="0" presId="urn:microsoft.com/office/officeart/2005/8/layout/hList1"/>
    <dgm:cxn modelId="{56E4B30D-DE90-40DE-8991-77764B8B1286}" type="presParOf" srcId="{650CA93D-ED83-43EE-B53D-9845D480628E}" destId="{717BA97C-21C6-43F2-9A32-AC759823A377}" srcOrd="2" destOrd="0" presId="urn:microsoft.com/office/officeart/2005/8/layout/hList1"/>
    <dgm:cxn modelId="{763205E7-AFFF-4115-911E-5049A1327B00}" type="presParOf" srcId="{717BA97C-21C6-43F2-9A32-AC759823A377}" destId="{BB951F1E-0AF5-484F-A3B2-65241B920437}" srcOrd="0" destOrd="0" presId="urn:microsoft.com/office/officeart/2005/8/layout/hList1"/>
    <dgm:cxn modelId="{DD4B70E0-8879-48C4-9581-A16176BFA6F1}" type="presParOf" srcId="{717BA97C-21C6-43F2-9A32-AC759823A377}" destId="{D46912CD-AACA-43B8-988F-2CB20F7CE87B}" srcOrd="1" destOrd="0" presId="urn:microsoft.com/office/officeart/2005/8/layout/hList1"/>
    <dgm:cxn modelId="{552C50AA-42EA-4870-8897-17309C592AAA}" type="presParOf" srcId="{650CA93D-ED83-43EE-B53D-9845D480628E}" destId="{EF300D7A-A020-4571-96B8-B6A60751466D}" srcOrd="3" destOrd="0" presId="urn:microsoft.com/office/officeart/2005/8/layout/hList1"/>
    <dgm:cxn modelId="{2395D7E3-20D1-4D7D-8B81-7396757B59BE}" type="presParOf" srcId="{650CA93D-ED83-43EE-B53D-9845D480628E}" destId="{525DF0F9-6CB1-4A99-B5FF-61DF5227249E}" srcOrd="4" destOrd="0" presId="urn:microsoft.com/office/officeart/2005/8/layout/hList1"/>
    <dgm:cxn modelId="{E6228B6F-6665-407B-B4F8-3EE22181BB4F}" type="presParOf" srcId="{525DF0F9-6CB1-4A99-B5FF-61DF5227249E}" destId="{77284E33-13A7-4A8F-8BEA-6BBE1C6E39D4}" srcOrd="0" destOrd="0" presId="urn:microsoft.com/office/officeart/2005/8/layout/hList1"/>
    <dgm:cxn modelId="{6EBF7A1B-3911-41ED-B711-4EBD7DAADA89}" type="presParOf" srcId="{525DF0F9-6CB1-4A99-B5FF-61DF5227249E}" destId="{8E9F8797-CD40-4B48-8A09-FE159D919E7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39EF61-91FD-46D2-B5BA-1E1AB6B67D4F}">
      <dsp:nvSpPr>
        <dsp:cNvPr id="0" name=""/>
        <dsp:cNvSpPr/>
      </dsp:nvSpPr>
      <dsp:spPr>
        <a:xfrm>
          <a:off x="2" y="0"/>
          <a:ext cx="9217589" cy="4446587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E712F6E-A89F-4D15-A115-7B27843913AE}">
      <dsp:nvSpPr>
        <dsp:cNvPr id="0" name=""/>
        <dsp:cNvSpPr/>
      </dsp:nvSpPr>
      <dsp:spPr>
        <a:xfrm>
          <a:off x="312354" y="1333976"/>
          <a:ext cx="2765278" cy="177863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Desarrollo de nuevos proyectos y procesos de licitación</a:t>
          </a:r>
          <a:endParaRPr lang="es-MX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Ing. Ricardo Martínez Garza</a:t>
          </a:r>
          <a:endParaRPr lang="es-MX" sz="1600" kern="1200" dirty="0"/>
        </a:p>
      </dsp:txBody>
      <dsp:txXfrm>
        <a:off x="312354" y="1333976"/>
        <a:ext cx="2765278" cy="1778634"/>
      </dsp:txXfrm>
    </dsp:sp>
    <dsp:sp modelId="{1F600AC0-1B1C-407D-BBB7-2F5D8BF6FAA1}">
      <dsp:nvSpPr>
        <dsp:cNvPr id="0" name=""/>
        <dsp:cNvSpPr/>
      </dsp:nvSpPr>
      <dsp:spPr>
        <a:xfrm>
          <a:off x="3226157" y="1333976"/>
          <a:ext cx="2765278" cy="177863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Despliegue de proyectos de conectividad.</a:t>
          </a:r>
          <a:endParaRPr lang="es-MX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Ing. Diego Ulloa </a:t>
          </a:r>
          <a:r>
            <a:rPr lang="es-MX" sz="1600" kern="1200" dirty="0" err="1" smtClean="0"/>
            <a:t>Damy</a:t>
          </a:r>
          <a:endParaRPr lang="es-MX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Ing. Viridiana Vera Garcés</a:t>
          </a:r>
          <a:endParaRPr lang="es-MX" sz="1600" kern="1200" dirty="0"/>
        </a:p>
      </dsp:txBody>
      <dsp:txXfrm>
        <a:off x="3226157" y="1333976"/>
        <a:ext cx="2765278" cy="1778634"/>
      </dsp:txXfrm>
    </dsp:sp>
    <dsp:sp modelId="{4952A3BF-92D1-4390-A535-BDB59F359649}">
      <dsp:nvSpPr>
        <dsp:cNvPr id="0" name=""/>
        <dsp:cNvSpPr/>
      </dsp:nvSpPr>
      <dsp:spPr>
        <a:xfrm>
          <a:off x="6139961" y="1333976"/>
          <a:ext cx="2765278" cy="177863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Operaciones </a:t>
          </a:r>
          <a:endParaRPr lang="es-MX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Ing. Patricia </a:t>
          </a:r>
          <a:r>
            <a:rPr lang="es-MX" sz="1600" kern="1200" dirty="0" err="1" smtClean="0"/>
            <a:t>Cobilt</a:t>
          </a:r>
          <a:r>
            <a:rPr lang="es-MX" sz="1600" kern="1200" dirty="0" smtClean="0"/>
            <a:t> Catana</a:t>
          </a:r>
          <a:endParaRPr lang="es-MX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Ing. Adolfo </a:t>
          </a:r>
          <a:r>
            <a:rPr lang="es-MX" sz="1600" kern="1200" dirty="0" err="1" smtClean="0"/>
            <a:t>Camarena</a:t>
          </a:r>
          <a:endParaRPr lang="es-MX" sz="1600" kern="1200" dirty="0"/>
        </a:p>
      </dsp:txBody>
      <dsp:txXfrm>
        <a:off x="6139961" y="1333976"/>
        <a:ext cx="2765278" cy="177863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6047" y="2348893"/>
            <a:ext cx="8568531" cy="162077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094" y="4284716"/>
            <a:ext cx="7056438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4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2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04031" y="7008171"/>
            <a:ext cx="2352146" cy="402567"/>
          </a:xfrm>
          <a:prstGeom prst="rect">
            <a:avLst/>
          </a:prstGeom>
        </p:spPr>
        <p:txBody>
          <a:bodyPr/>
          <a:lstStyle/>
          <a:p>
            <a:fld id="{AD007FAA-EE0C-4628-9548-EFADB9C1A2AD}" type="datetimeFigureOut">
              <a:rPr lang="es-MX" smtClean="0"/>
              <a:pPr/>
              <a:t>25/02/2013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44214" y="7008171"/>
            <a:ext cx="3192198" cy="402567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DDBD-12B5-4D11-A894-8FED9528EA5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04031" y="7008171"/>
            <a:ext cx="2352146" cy="402567"/>
          </a:xfrm>
          <a:prstGeom prst="rect">
            <a:avLst/>
          </a:prstGeom>
        </p:spPr>
        <p:txBody>
          <a:bodyPr/>
          <a:lstStyle/>
          <a:p>
            <a:fld id="{AD007FAA-EE0C-4628-9548-EFADB9C1A2AD}" type="datetimeFigureOut">
              <a:rPr lang="es-MX" smtClean="0"/>
              <a:pPr/>
              <a:t>25/02/2013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44214" y="7008171"/>
            <a:ext cx="3192198" cy="402567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DDBD-12B5-4D11-A894-8FED9528EA5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057499" y="334306"/>
            <a:ext cx="2500906" cy="711318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54785" y="334306"/>
            <a:ext cx="7334704" cy="711318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04031" y="7008171"/>
            <a:ext cx="2352146" cy="402567"/>
          </a:xfrm>
          <a:prstGeom prst="rect">
            <a:avLst/>
          </a:prstGeom>
        </p:spPr>
        <p:txBody>
          <a:bodyPr/>
          <a:lstStyle/>
          <a:p>
            <a:fld id="{AD007FAA-EE0C-4628-9548-EFADB9C1A2AD}" type="datetimeFigureOut">
              <a:rPr lang="es-MX" smtClean="0"/>
              <a:pPr/>
              <a:t>25/02/2013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44214" y="7008171"/>
            <a:ext cx="3192198" cy="402567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DDBD-12B5-4D11-A894-8FED9528EA5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04031" y="7008171"/>
            <a:ext cx="2352146" cy="402567"/>
          </a:xfrm>
          <a:prstGeom prst="rect">
            <a:avLst/>
          </a:prstGeom>
        </p:spPr>
        <p:txBody>
          <a:bodyPr/>
          <a:lstStyle/>
          <a:p>
            <a:fld id="{AD007FAA-EE0C-4628-9548-EFADB9C1A2AD}" type="datetimeFigureOut">
              <a:rPr lang="es-MX" smtClean="0"/>
              <a:pPr/>
              <a:t>25/02/2013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44214" y="7008171"/>
            <a:ext cx="3192198" cy="402567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DDBD-12B5-4D11-A894-8FED9528EA5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300" y="4858812"/>
            <a:ext cx="8568531" cy="1501751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6300" y="3204786"/>
            <a:ext cx="8568531" cy="165402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401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80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20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606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200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41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81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213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04031" y="7008171"/>
            <a:ext cx="2352146" cy="402567"/>
          </a:xfrm>
          <a:prstGeom prst="rect">
            <a:avLst/>
          </a:prstGeom>
        </p:spPr>
        <p:txBody>
          <a:bodyPr/>
          <a:lstStyle/>
          <a:p>
            <a:fld id="{AD007FAA-EE0C-4628-9548-EFADB9C1A2AD}" type="datetimeFigureOut">
              <a:rPr lang="es-MX" smtClean="0"/>
              <a:pPr/>
              <a:t>25/02/2013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44214" y="7008171"/>
            <a:ext cx="3192198" cy="402567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DDBD-12B5-4D11-A894-8FED9528EA5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54785" y="1944575"/>
            <a:ext cx="4917805" cy="550291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640601" y="1944575"/>
            <a:ext cx="4917805" cy="550291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04031" y="7008171"/>
            <a:ext cx="2352146" cy="402567"/>
          </a:xfrm>
          <a:prstGeom prst="rect">
            <a:avLst/>
          </a:prstGeom>
        </p:spPr>
        <p:txBody>
          <a:bodyPr/>
          <a:lstStyle/>
          <a:p>
            <a:fld id="{AD007FAA-EE0C-4628-9548-EFADB9C1A2AD}" type="datetimeFigureOut">
              <a:rPr lang="es-MX" smtClean="0"/>
              <a:pPr/>
              <a:t>25/02/2013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44214" y="7008171"/>
            <a:ext cx="3192198" cy="402567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DDBD-12B5-4D11-A894-8FED9528EA5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031" y="302801"/>
            <a:ext cx="9072563" cy="1260211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031" y="1692533"/>
            <a:ext cx="4454027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017" indent="0">
              <a:buNone/>
              <a:defRPr sz="2200" b="1"/>
            </a:lvl2pPr>
            <a:lvl3pPr marL="1008035" indent="0">
              <a:buNone/>
              <a:defRPr sz="2000" b="1"/>
            </a:lvl3pPr>
            <a:lvl4pPr marL="1512052" indent="0">
              <a:buNone/>
              <a:defRPr sz="1800" b="1"/>
            </a:lvl4pPr>
            <a:lvl5pPr marL="2016069" indent="0">
              <a:buNone/>
              <a:defRPr sz="1800" b="1"/>
            </a:lvl5pPr>
            <a:lvl6pPr marL="2520086" indent="0">
              <a:buNone/>
              <a:defRPr sz="1800" b="1"/>
            </a:lvl6pPr>
            <a:lvl7pPr marL="3024104" indent="0">
              <a:buNone/>
              <a:defRPr sz="1800" b="1"/>
            </a:lvl7pPr>
            <a:lvl8pPr marL="3528121" indent="0">
              <a:buNone/>
              <a:defRPr sz="1800" b="1"/>
            </a:lvl8pPr>
            <a:lvl9pPr marL="4032138" indent="0">
              <a:buNone/>
              <a:defRPr sz="1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031" y="2397901"/>
            <a:ext cx="4454027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0818" y="1692533"/>
            <a:ext cx="4455776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017" indent="0">
              <a:buNone/>
              <a:defRPr sz="2200" b="1"/>
            </a:lvl2pPr>
            <a:lvl3pPr marL="1008035" indent="0">
              <a:buNone/>
              <a:defRPr sz="2000" b="1"/>
            </a:lvl3pPr>
            <a:lvl4pPr marL="1512052" indent="0">
              <a:buNone/>
              <a:defRPr sz="1800" b="1"/>
            </a:lvl4pPr>
            <a:lvl5pPr marL="2016069" indent="0">
              <a:buNone/>
              <a:defRPr sz="1800" b="1"/>
            </a:lvl5pPr>
            <a:lvl6pPr marL="2520086" indent="0">
              <a:buNone/>
              <a:defRPr sz="1800" b="1"/>
            </a:lvl6pPr>
            <a:lvl7pPr marL="3024104" indent="0">
              <a:buNone/>
              <a:defRPr sz="1800" b="1"/>
            </a:lvl7pPr>
            <a:lvl8pPr marL="3528121" indent="0">
              <a:buNone/>
              <a:defRPr sz="1800" b="1"/>
            </a:lvl8pPr>
            <a:lvl9pPr marL="4032138" indent="0">
              <a:buNone/>
              <a:defRPr sz="1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0818" y="2397901"/>
            <a:ext cx="4455776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504031" y="7008171"/>
            <a:ext cx="2352146" cy="402567"/>
          </a:xfrm>
          <a:prstGeom prst="rect">
            <a:avLst/>
          </a:prstGeom>
        </p:spPr>
        <p:txBody>
          <a:bodyPr/>
          <a:lstStyle/>
          <a:p>
            <a:fld id="{AD007FAA-EE0C-4628-9548-EFADB9C1A2AD}" type="datetimeFigureOut">
              <a:rPr lang="es-MX" smtClean="0"/>
              <a:pPr/>
              <a:t>25/02/2013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44214" y="7008171"/>
            <a:ext cx="3192198" cy="402567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DDBD-12B5-4D11-A894-8FED9528EA5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504031" y="7008171"/>
            <a:ext cx="2352146" cy="402567"/>
          </a:xfrm>
          <a:prstGeom prst="rect">
            <a:avLst/>
          </a:prstGeom>
        </p:spPr>
        <p:txBody>
          <a:bodyPr/>
          <a:lstStyle/>
          <a:p>
            <a:fld id="{AD007FAA-EE0C-4628-9548-EFADB9C1A2AD}" type="datetimeFigureOut">
              <a:rPr lang="es-MX" smtClean="0"/>
              <a:pPr/>
              <a:t>25/02/2013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44214" y="7008171"/>
            <a:ext cx="3192198" cy="402567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DDBD-12B5-4D11-A894-8FED9528EA5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504031" y="7008171"/>
            <a:ext cx="2352146" cy="402567"/>
          </a:xfrm>
          <a:prstGeom prst="rect">
            <a:avLst/>
          </a:prstGeom>
        </p:spPr>
        <p:txBody>
          <a:bodyPr/>
          <a:lstStyle/>
          <a:p>
            <a:fld id="{AD007FAA-EE0C-4628-9548-EFADB9C1A2AD}" type="datetimeFigureOut">
              <a:rPr lang="es-MX" smtClean="0"/>
              <a:pPr/>
              <a:t>25/02/2013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44214" y="7008171"/>
            <a:ext cx="3192198" cy="402567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DDBD-12B5-4D11-A894-8FED9528EA5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032" y="301050"/>
            <a:ext cx="3316456" cy="128121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1245" y="301051"/>
            <a:ext cx="5635349" cy="6453328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4032" y="1582265"/>
            <a:ext cx="3316456" cy="5172114"/>
          </a:xfrm>
        </p:spPr>
        <p:txBody>
          <a:bodyPr/>
          <a:lstStyle>
            <a:lvl1pPr marL="0" indent="0">
              <a:buNone/>
              <a:defRPr sz="1500"/>
            </a:lvl1pPr>
            <a:lvl2pPr marL="504017" indent="0">
              <a:buNone/>
              <a:defRPr sz="1300"/>
            </a:lvl2pPr>
            <a:lvl3pPr marL="1008035" indent="0">
              <a:buNone/>
              <a:defRPr sz="1100"/>
            </a:lvl3pPr>
            <a:lvl4pPr marL="1512052" indent="0">
              <a:buNone/>
              <a:defRPr sz="1000"/>
            </a:lvl4pPr>
            <a:lvl5pPr marL="2016069" indent="0">
              <a:buNone/>
              <a:defRPr sz="1000"/>
            </a:lvl5pPr>
            <a:lvl6pPr marL="2520086" indent="0">
              <a:buNone/>
              <a:defRPr sz="1000"/>
            </a:lvl6pPr>
            <a:lvl7pPr marL="3024104" indent="0">
              <a:buNone/>
              <a:defRPr sz="1000"/>
            </a:lvl7pPr>
            <a:lvl8pPr marL="3528121" indent="0">
              <a:buNone/>
              <a:defRPr sz="1000"/>
            </a:lvl8pPr>
            <a:lvl9pPr marL="4032138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04031" y="7008171"/>
            <a:ext cx="2352146" cy="402567"/>
          </a:xfrm>
          <a:prstGeom prst="rect">
            <a:avLst/>
          </a:prstGeom>
        </p:spPr>
        <p:txBody>
          <a:bodyPr/>
          <a:lstStyle/>
          <a:p>
            <a:fld id="{AD007FAA-EE0C-4628-9548-EFADB9C1A2AD}" type="datetimeFigureOut">
              <a:rPr lang="es-MX" smtClean="0"/>
              <a:pPr/>
              <a:t>25/02/2013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44214" y="7008171"/>
            <a:ext cx="3192198" cy="402567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DDBD-12B5-4D11-A894-8FED9528EA5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5873" y="5292884"/>
            <a:ext cx="6048375" cy="62485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5873" y="675613"/>
            <a:ext cx="6048375" cy="4536758"/>
          </a:xfrm>
        </p:spPr>
        <p:txBody>
          <a:bodyPr/>
          <a:lstStyle>
            <a:lvl1pPr marL="0" indent="0">
              <a:buNone/>
              <a:defRPr sz="3500"/>
            </a:lvl1pPr>
            <a:lvl2pPr marL="504017" indent="0">
              <a:buNone/>
              <a:defRPr sz="3100"/>
            </a:lvl2pPr>
            <a:lvl3pPr marL="1008035" indent="0">
              <a:buNone/>
              <a:defRPr sz="2600"/>
            </a:lvl3pPr>
            <a:lvl4pPr marL="1512052" indent="0">
              <a:buNone/>
              <a:defRPr sz="2200"/>
            </a:lvl4pPr>
            <a:lvl5pPr marL="2016069" indent="0">
              <a:buNone/>
              <a:defRPr sz="2200"/>
            </a:lvl5pPr>
            <a:lvl6pPr marL="2520086" indent="0">
              <a:buNone/>
              <a:defRPr sz="2200"/>
            </a:lvl6pPr>
            <a:lvl7pPr marL="3024104" indent="0">
              <a:buNone/>
              <a:defRPr sz="2200"/>
            </a:lvl7pPr>
            <a:lvl8pPr marL="3528121" indent="0">
              <a:buNone/>
              <a:defRPr sz="2200"/>
            </a:lvl8pPr>
            <a:lvl9pPr marL="4032138" indent="0">
              <a:buNone/>
              <a:defRPr sz="22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5873" y="5917739"/>
            <a:ext cx="6048375" cy="887398"/>
          </a:xfrm>
        </p:spPr>
        <p:txBody>
          <a:bodyPr/>
          <a:lstStyle>
            <a:lvl1pPr marL="0" indent="0">
              <a:buNone/>
              <a:defRPr sz="1500"/>
            </a:lvl1pPr>
            <a:lvl2pPr marL="504017" indent="0">
              <a:buNone/>
              <a:defRPr sz="1300"/>
            </a:lvl2pPr>
            <a:lvl3pPr marL="1008035" indent="0">
              <a:buNone/>
              <a:defRPr sz="1100"/>
            </a:lvl3pPr>
            <a:lvl4pPr marL="1512052" indent="0">
              <a:buNone/>
              <a:defRPr sz="1000"/>
            </a:lvl4pPr>
            <a:lvl5pPr marL="2016069" indent="0">
              <a:buNone/>
              <a:defRPr sz="1000"/>
            </a:lvl5pPr>
            <a:lvl6pPr marL="2520086" indent="0">
              <a:buNone/>
              <a:defRPr sz="1000"/>
            </a:lvl6pPr>
            <a:lvl7pPr marL="3024104" indent="0">
              <a:buNone/>
              <a:defRPr sz="1000"/>
            </a:lvl7pPr>
            <a:lvl8pPr marL="3528121" indent="0">
              <a:buNone/>
              <a:defRPr sz="1000"/>
            </a:lvl8pPr>
            <a:lvl9pPr marL="4032138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04031" y="7008171"/>
            <a:ext cx="2352146" cy="402567"/>
          </a:xfrm>
          <a:prstGeom prst="rect">
            <a:avLst/>
          </a:prstGeom>
        </p:spPr>
        <p:txBody>
          <a:bodyPr/>
          <a:lstStyle/>
          <a:p>
            <a:fld id="{AD007FAA-EE0C-4628-9548-EFADB9C1A2AD}" type="datetimeFigureOut">
              <a:rPr lang="es-MX" smtClean="0"/>
              <a:pPr/>
              <a:t>25/02/2013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44214" y="7008171"/>
            <a:ext cx="3192198" cy="402567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DDBD-12B5-4D11-A894-8FED9528EA5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interior PPT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1921"/>
            <a:ext cx="10080625" cy="7557421"/>
          </a:xfrm>
          <a:prstGeom prst="rect">
            <a:avLst/>
          </a:prstGeom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04031" y="302801"/>
            <a:ext cx="9072563" cy="1260211"/>
          </a:xfrm>
          <a:prstGeom prst="rect">
            <a:avLst/>
          </a:prstGeom>
        </p:spPr>
        <p:txBody>
          <a:bodyPr vert="horz" lIns="100803" tIns="50402" rIns="100803" bIns="50402" rtlCol="0" anchor="ctr">
            <a:normAutofit/>
          </a:bodyPr>
          <a:lstStyle/>
          <a:p>
            <a:r>
              <a:rPr lang="es-ES" dirty="0" smtClean="0"/>
              <a:t>Título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031" y="1764295"/>
            <a:ext cx="9072563" cy="4445228"/>
          </a:xfrm>
          <a:prstGeom prst="rect">
            <a:avLst/>
          </a:prstGeom>
        </p:spPr>
        <p:txBody>
          <a:bodyPr vert="horz" lIns="100803" tIns="50402" rIns="100803" bIns="50402" rtlCol="0">
            <a:normAutofit/>
          </a:bodyPr>
          <a:lstStyle/>
          <a:p>
            <a:pPr lvl="0"/>
            <a:r>
              <a:rPr lang="es-ES" dirty="0" smtClean="0"/>
              <a:t>Contenido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224448" y="7008171"/>
            <a:ext cx="2352146" cy="402567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BDDBD-12B5-4D11-A894-8FED9528EA5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8035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Trajan Pro" pitchFamily="18" charset="0"/>
          <a:ea typeface="+mj-ea"/>
          <a:cs typeface="+mj-cs"/>
        </a:defRPr>
      </a:lvl1pPr>
    </p:titleStyle>
    <p:bodyStyle>
      <a:lvl1pPr marL="378013" indent="-378013" algn="l" defTabSz="1008035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Adobe Caslon Pro" pitchFamily="18" charset="0"/>
          <a:ea typeface="+mn-ea"/>
          <a:cs typeface="+mn-cs"/>
        </a:defRPr>
      </a:lvl1pPr>
      <a:lvl2pPr marL="819028" indent="-315011" algn="l" defTabSz="1008035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060" indent="-252009" algn="l" defTabSz="1008035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8078" indent="-252009" algn="l" defTabSz="1008035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4 Imagen" descr="portad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21"/>
            <a:ext cx="10080625" cy="75574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u="sng" dirty="0" smtClean="0">
                <a:latin typeface="+mn-lt"/>
              </a:rPr>
              <a:t>Avance del proceso de instalación.</a:t>
            </a:r>
            <a:endParaRPr lang="es-MX" sz="2800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4031" y="1476375"/>
            <a:ext cx="9072563" cy="4752528"/>
          </a:xfrm>
        </p:spPr>
        <p:txBody>
          <a:bodyPr>
            <a:noAutofit/>
          </a:bodyPr>
          <a:lstStyle/>
          <a:p>
            <a:pPr algn="just">
              <a:lnSpc>
                <a:spcPct val="114000"/>
              </a:lnSpc>
            </a:pPr>
            <a:r>
              <a:rPr lang="es-MX" sz="2000" b="1" dirty="0" smtClean="0">
                <a:latin typeface="+mn-lt"/>
              </a:rPr>
              <a:t>Proceso de interconexión</a:t>
            </a:r>
          </a:p>
          <a:p>
            <a:pPr lvl="1" algn="just">
              <a:lnSpc>
                <a:spcPct val="114000"/>
              </a:lnSpc>
            </a:pPr>
            <a:r>
              <a:rPr lang="es-MX" sz="1800" dirty="0" smtClean="0">
                <a:latin typeface="+mn-lt"/>
              </a:rPr>
              <a:t>Se han sostenido reuniones con los tres proveedores adjudicados, junto con CFE para determinar los calendarios de trabajo, requerimientos de configuración e interconexión, y pruebas de interconexión. </a:t>
            </a:r>
          </a:p>
          <a:p>
            <a:pPr lvl="1" algn="just">
              <a:lnSpc>
                <a:spcPct val="114000"/>
              </a:lnSpc>
            </a:pPr>
            <a:r>
              <a:rPr lang="es-MX" sz="1800" dirty="0" smtClean="0">
                <a:latin typeface="+mn-lt"/>
              </a:rPr>
              <a:t>De acuerdo a los planes de trabajo, el proceso de interconexión con </a:t>
            </a:r>
            <a:r>
              <a:rPr lang="es-MX" sz="1800" dirty="0" err="1" smtClean="0">
                <a:latin typeface="+mn-lt"/>
              </a:rPr>
              <a:t>Iusacell</a:t>
            </a:r>
            <a:r>
              <a:rPr lang="es-MX" sz="1800" dirty="0" smtClean="0">
                <a:latin typeface="+mn-lt"/>
              </a:rPr>
              <a:t> termina el 22 de febrero. </a:t>
            </a:r>
            <a:r>
              <a:rPr lang="es-MX" sz="1800" dirty="0" smtClean="0"/>
              <a:t>En los casos de </a:t>
            </a:r>
            <a:r>
              <a:rPr lang="es-MX" sz="1800" dirty="0" err="1" smtClean="0"/>
              <a:t>Operbes</a:t>
            </a:r>
            <a:r>
              <a:rPr lang="es-MX" sz="1800" dirty="0" smtClean="0"/>
              <a:t> y Telmex, termina el 1 de marzo.</a:t>
            </a:r>
          </a:p>
          <a:p>
            <a:pPr lvl="1" algn="just">
              <a:lnSpc>
                <a:spcPct val="114000"/>
              </a:lnSpc>
              <a:buNone/>
            </a:pPr>
            <a:endParaRPr lang="es-MX" sz="1800" dirty="0" smtClean="0">
              <a:latin typeface="+mn-lt"/>
            </a:endParaRPr>
          </a:p>
          <a:p>
            <a:pPr algn="just">
              <a:lnSpc>
                <a:spcPct val="114000"/>
              </a:lnSpc>
            </a:pPr>
            <a:r>
              <a:rPr lang="es-MX" sz="2000" b="1" dirty="0" smtClean="0">
                <a:latin typeface="+mn-lt"/>
              </a:rPr>
              <a:t>Proceso de pre-instalación</a:t>
            </a:r>
          </a:p>
          <a:p>
            <a:pPr lvl="1" algn="just">
              <a:lnSpc>
                <a:spcPct val="114000"/>
              </a:lnSpc>
            </a:pPr>
            <a:r>
              <a:rPr lang="es-MX" sz="1800" dirty="0" smtClean="0">
                <a:latin typeface="+mn-lt"/>
              </a:rPr>
              <a:t>De acuerdo a los planes de trabajo, </a:t>
            </a:r>
            <a:r>
              <a:rPr lang="es-MX" sz="1800" dirty="0" err="1" smtClean="0">
                <a:latin typeface="+mn-lt"/>
              </a:rPr>
              <a:t>Iusacell</a:t>
            </a:r>
            <a:r>
              <a:rPr lang="es-MX" sz="1800" dirty="0" smtClean="0">
                <a:latin typeface="+mn-lt"/>
              </a:rPr>
              <a:t> inició el 11 de febrero las visitas de diagnóstico y pre-instalación de servicios.</a:t>
            </a:r>
          </a:p>
          <a:p>
            <a:pPr lvl="1" algn="just">
              <a:lnSpc>
                <a:spcPct val="114000"/>
              </a:lnSpc>
            </a:pPr>
            <a:r>
              <a:rPr lang="es-MX" sz="1800" dirty="0" smtClean="0">
                <a:latin typeface="+mn-lt"/>
              </a:rPr>
              <a:t>Por su parte, las empresas </a:t>
            </a:r>
            <a:r>
              <a:rPr lang="es-MX" sz="1800" dirty="0" err="1" smtClean="0">
                <a:latin typeface="+mn-lt"/>
              </a:rPr>
              <a:t>Operbes</a:t>
            </a:r>
            <a:r>
              <a:rPr lang="es-MX" sz="1800" dirty="0" smtClean="0">
                <a:latin typeface="+mn-lt"/>
              </a:rPr>
              <a:t> y Telmex comenzaron el 18 de febrero.</a:t>
            </a:r>
          </a:p>
          <a:p>
            <a:pPr lvl="1" algn="just">
              <a:lnSpc>
                <a:spcPct val="114000"/>
              </a:lnSpc>
            </a:pPr>
            <a:r>
              <a:rPr lang="es-MX" sz="1800" dirty="0" smtClean="0">
                <a:latin typeface="+mn-lt"/>
              </a:rPr>
              <a:t>Se espera recibir resultados de las visitas de pre-instalación en los próximos días.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14000"/>
              </a:lnSpc>
            </a:pPr>
            <a:r>
              <a:rPr lang="es-MX" sz="2000" b="1" dirty="0" smtClean="0">
                <a:solidFill>
                  <a:prstClr val="black"/>
                </a:solidFill>
                <a:latin typeface="Calibri"/>
              </a:rPr>
              <a:t>Proceso de instalación</a:t>
            </a:r>
          </a:p>
          <a:p>
            <a:pPr lvl="1" algn="just">
              <a:lnSpc>
                <a:spcPct val="114000"/>
              </a:lnSpc>
            </a:pPr>
            <a:r>
              <a:rPr lang="es-MX" sz="1800" dirty="0" smtClean="0">
                <a:solidFill>
                  <a:prstClr val="black"/>
                </a:solidFill>
              </a:rPr>
              <a:t>La fecha de inicio del proceso de instalación para </a:t>
            </a:r>
            <a:r>
              <a:rPr lang="es-MX" sz="1800" dirty="0" err="1" smtClean="0">
                <a:solidFill>
                  <a:prstClr val="black"/>
                </a:solidFill>
              </a:rPr>
              <a:t>Iusacell</a:t>
            </a:r>
            <a:r>
              <a:rPr lang="es-MX" sz="1800" dirty="0" smtClean="0">
                <a:solidFill>
                  <a:prstClr val="black"/>
                </a:solidFill>
              </a:rPr>
              <a:t> es el 25 de febrero. </a:t>
            </a:r>
          </a:p>
          <a:p>
            <a:pPr lvl="1" algn="just">
              <a:lnSpc>
                <a:spcPct val="114000"/>
              </a:lnSpc>
            </a:pPr>
            <a:r>
              <a:rPr lang="es-MX" sz="1800" dirty="0" smtClean="0">
                <a:solidFill>
                  <a:prstClr val="black"/>
                </a:solidFill>
              </a:rPr>
              <a:t>En los casos de </a:t>
            </a:r>
            <a:r>
              <a:rPr lang="es-MX" sz="1800" dirty="0" err="1" smtClean="0">
                <a:solidFill>
                  <a:prstClr val="black"/>
                </a:solidFill>
              </a:rPr>
              <a:t>Operbes</a:t>
            </a:r>
            <a:r>
              <a:rPr lang="es-MX" sz="1800" dirty="0" smtClean="0">
                <a:solidFill>
                  <a:prstClr val="black"/>
                </a:solidFill>
              </a:rPr>
              <a:t> y Telmex, el proceso de instalación comienza el 4 de marzo.</a:t>
            </a:r>
          </a:p>
          <a:p>
            <a:pPr lvl="1" algn="just">
              <a:lnSpc>
                <a:spcPct val="114000"/>
              </a:lnSpc>
            </a:pPr>
            <a:r>
              <a:rPr lang="es-MX" sz="1800" dirty="0" smtClean="0">
                <a:solidFill>
                  <a:prstClr val="black"/>
                </a:solidFill>
              </a:rPr>
              <a:t>Los programas de trabajo deben acordarse con los enlaces de las Instituciones involucradas a más tardar el 26 de febrero.</a:t>
            </a:r>
          </a:p>
          <a:p>
            <a:pPr lvl="1" algn="just">
              <a:lnSpc>
                <a:spcPct val="114000"/>
              </a:lnSpc>
            </a:pPr>
            <a:r>
              <a:rPr lang="es-MX" sz="1800" dirty="0" smtClean="0">
                <a:solidFill>
                  <a:prstClr val="black"/>
                </a:solidFill>
              </a:rPr>
              <a:t>Las Mesas Estatales de Conectividad han comenzado a convocar reuniones de seguimiento.</a:t>
            </a:r>
          </a:p>
          <a:p>
            <a:pPr lvl="1" algn="just">
              <a:lnSpc>
                <a:spcPct val="114000"/>
              </a:lnSpc>
            </a:pPr>
            <a:r>
              <a:rPr lang="es-MX" sz="1800" dirty="0" smtClean="0">
                <a:solidFill>
                  <a:prstClr val="black"/>
                </a:solidFill>
              </a:rPr>
              <a:t>Se solicitó a los proveedores adjudicados el listado de sus representantes estatales a más tardar el 22 de febrero.</a:t>
            </a:r>
          </a:p>
          <a:p>
            <a:endParaRPr lang="es-MX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504031" y="302801"/>
            <a:ext cx="9072563" cy="1260211"/>
          </a:xfrm>
        </p:spPr>
        <p:txBody>
          <a:bodyPr>
            <a:normAutofit/>
          </a:bodyPr>
          <a:lstStyle/>
          <a:p>
            <a:r>
              <a:rPr lang="es-MX" sz="2800" b="1" u="sng" dirty="0" smtClean="0">
                <a:latin typeface="+mn-lt"/>
              </a:rPr>
              <a:t>Avance del proceso de instalación.</a:t>
            </a:r>
            <a:endParaRPr lang="es-MX" sz="2800" dirty="0"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8047" y="1044327"/>
            <a:ext cx="8712745" cy="633670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Bienvenida.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Fases del proyecto (instalación – operación).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Requisitos de instalación y sugerencias.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Avance del proceso de instalación.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b="1" u="sng" dirty="0" smtClean="0">
                <a:latin typeface="+mj-lt"/>
              </a:rPr>
              <a:t>Funciones de los involucrados en el proceso.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Siguientes pasos en el proceso de despliegue. 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Mesa de ayuda. 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Centro de Monitoreo.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Contactos de la CSIC.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Acuerdos.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Cierre.</a:t>
            </a:r>
          </a:p>
          <a:p>
            <a:endParaRPr lang="es-MX" sz="2400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56431" y="-71868"/>
            <a:ext cx="9072563" cy="1260211"/>
          </a:xfrm>
          <a:prstGeom prst="rect">
            <a:avLst/>
          </a:prstGeom>
        </p:spPr>
        <p:txBody>
          <a:bodyPr vert="horz" lIns="100803" tIns="50402" rIns="100803" bIns="50402" rtlCol="0" anchor="ctr">
            <a:normAutofit/>
          </a:bodyPr>
          <a:lstStyle/>
          <a:p>
            <a:pPr marL="0" marR="0" lvl="0" indent="0" algn="l" defTabSz="100803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Agenda</a:t>
            </a:r>
            <a:endParaRPr kumimoji="0" lang="es-MX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031" y="252239"/>
            <a:ext cx="9072563" cy="1260211"/>
          </a:xfrm>
        </p:spPr>
        <p:txBody>
          <a:bodyPr>
            <a:normAutofit/>
          </a:bodyPr>
          <a:lstStyle/>
          <a:p>
            <a:r>
              <a:rPr lang="es-MX" sz="2800" b="1" u="sng" dirty="0" smtClean="0">
                <a:latin typeface="+mj-lt"/>
              </a:rPr>
              <a:t>Funciones de los enlaces.</a:t>
            </a:r>
            <a:endParaRPr lang="es-MX" sz="2800" dirty="0">
              <a:latin typeface="+mj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4031" y="1332359"/>
            <a:ext cx="9072563" cy="5328592"/>
          </a:xfrm>
        </p:spPr>
        <p:txBody>
          <a:bodyPr>
            <a:noAutofit/>
          </a:bodyPr>
          <a:lstStyle/>
          <a:p>
            <a:pPr algn="just"/>
            <a:r>
              <a:rPr lang="es-MX" sz="2000" dirty="0" smtClean="0">
                <a:latin typeface="+mj-lt"/>
              </a:rPr>
              <a:t>Asistir a las reuniones quincenales de seguimiento para el proceso de instalación. En caso de ser enlaces estatales, asistir a las Mesas Estatales de Conectividad coordinadas por el Subdirector de Comunicaciones del Centro SCT.</a:t>
            </a:r>
          </a:p>
          <a:p>
            <a:pPr algn="just"/>
            <a:r>
              <a:rPr lang="es-MX" sz="2000" dirty="0" smtClean="0">
                <a:latin typeface="+mj-lt"/>
              </a:rPr>
              <a:t>Informar a los usuarios finales de su institución sobre el alcance y requerimientos del proyecto.</a:t>
            </a:r>
          </a:p>
          <a:p>
            <a:pPr algn="just"/>
            <a:r>
              <a:rPr lang="es-MX" sz="2000" dirty="0" smtClean="0">
                <a:latin typeface="+mj-lt"/>
              </a:rPr>
              <a:t>Comunicar a la CSIC si alguno de los sitios terminales de su institución no cumple con los requerimientos técnicos. Fecha límite acordada: 20 de febrero.</a:t>
            </a:r>
            <a:endParaRPr lang="es-MX" sz="2000" dirty="0" smtClean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es-MX" sz="2000" dirty="0" smtClean="0">
                <a:latin typeface="+mj-lt"/>
              </a:rPr>
              <a:t>Ser el coordinador central de todas las actividades derivadas del proyecto.</a:t>
            </a:r>
          </a:p>
          <a:p>
            <a:pPr algn="just"/>
            <a:r>
              <a:rPr lang="es-MX" sz="2000" dirty="0" smtClean="0">
                <a:latin typeface="+mj-lt"/>
              </a:rPr>
              <a:t>Elaborar y acordar con el o los proveedores adjudicados el calendario de instalación a más tardar el 26 de febrero.</a:t>
            </a:r>
          </a:p>
          <a:p>
            <a:pPr algn="just"/>
            <a:r>
              <a:rPr lang="es-MX" sz="2000" dirty="0" smtClean="0">
                <a:latin typeface="+mj-lt"/>
              </a:rPr>
              <a:t>Gestionar y coordinar con cada uno de los responsables de cada sitio adjudicado el acceso a sus instalaciones y las facilidades para la instalación de los servicios.</a:t>
            </a:r>
          </a:p>
          <a:p>
            <a:pPr algn="just"/>
            <a:r>
              <a:rPr lang="es-MX" sz="2000" dirty="0" smtClean="0">
                <a:latin typeface="+mj-lt"/>
              </a:rPr>
              <a:t>Coordinarse con los Subdirectores de Comunicaciones de los Centros SCT de cada entidad para actualizar y completar el listado de los responsables en sitio antes del 22 de febrero. Para el caso de los sitios en el Distrito Federal deberá hacerse de manera central.</a:t>
            </a:r>
          </a:p>
          <a:p>
            <a:pPr algn="just">
              <a:buNone/>
            </a:pPr>
            <a:endParaRPr lang="es-MX" sz="2000" dirty="0" smtClean="0">
              <a:latin typeface="+mj-lt"/>
            </a:endParaRPr>
          </a:p>
          <a:p>
            <a:pPr algn="just"/>
            <a:endParaRPr lang="es-MX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u="sng" dirty="0" smtClean="0">
                <a:latin typeface="+mj-lt"/>
              </a:rPr>
              <a:t>Funciones de los enlaces.</a:t>
            </a:r>
            <a:endParaRPr lang="es-MX" sz="2800" dirty="0">
              <a:latin typeface="+mj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4031" y="1404367"/>
            <a:ext cx="9072563" cy="4824648"/>
          </a:xfrm>
        </p:spPr>
        <p:txBody>
          <a:bodyPr>
            <a:noAutofit/>
          </a:bodyPr>
          <a:lstStyle/>
          <a:p>
            <a:pPr algn="just"/>
            <a:r>
              <a:rPr lang="es-MX" sz="2000" dirty="0" smtClean="0">
                <a:latin typeface="+mj-lt"/>
              </a:rPr>
              <a:t>Llevar el control y actualización de los responsables de la recepción de los servicios en cada sitio.</a:t>
            </a:r>
          </a:p>
          <a:p>
            <a:pPr algn="just"/>
            <a:r>
              <a:rPr lang="es-MX" sz="2000" dirty="0" smtClean="0">
                <a:latin typeface="+mj-lt"/>
              </a:rPr>
              <a:t>Validar y firmar las actas de entrega-recepción de cada uno de los sitios de su institución.</a:t>
            </a:r>
          </a:p>
          <a:p>
            <a:pPr algn="just"/>
            <a:r>
              <a:rPr lang="es-ES_tradnl" sz="2000" dirty="0" smtClean="0">
                <a:latin typeface="Calibri" pitchFamily="-1" charset="0"/>
              </a:rPr>
              <a:t>Difundir información relativa a la mesa de ayuda para la atención de incidentes de instalación y de falla así como de los mecanismos de acreditación de los instaladores de las empresas adjudicadas ante los responsables de cada sitio.</a:t>
            </a:r>
          </a:p>
          <a:p>
            <a:pPr algn="just"/>
            <a:r>
              <a:rPr lang="es-ES_tradnl" sz="2000" dirty="0" smtClean="0">
                <a:latin typeface="Calibri" pitchFamily="-1" charset="0"/>
              </a:rPr>
              <a:t>Dar seguimiento y atención con la mesa de ayuda a los incidentes que pudieran presentarse en los sitios adjudicados durante el proceso de despliegue e instalación.</a:t>
            </a:r>
          </a:p>
          <a:p>
            <a:pPr algn="just"/>
            <a:r>
              <a:rPr lang="es-ES_tradnl" sz="2000" dirty="0" smtClean="0">
                <a:latin typeface="Calibri" pitchFamily="-1" charset="0"/>
              </a:rPr>
              <a:t>Posterior al proceso de despliegue e instalación, apoyar a esta Coordinación en la supervisión del correcto aprovechamiento y utilización del servicio suministrado a los sitios beneficiados. </a:t>
            </a:r>
          </a:p>
          <a:p>
            <a:pPr algn="just"/>
            <a:r>
              <a:rPr lang="es-ES_tradnl" sz="2000" dirty="0" smtClean="0">
                <a:latin typeface="Calibri" pitchFamily="-1" charset="0"/>
              </a:rPr>
              <a:t>Gestionar la firma de las bases o convenios de colaboración con  el titular de la institución que representa. </a:t>
            </a:r>
            <a:endParaRPr lang="es-MX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1 Título"/>
          <p:cNvSpPr txBox="1">
            <a:spLocks/>
          </p:cNvSpPr>
          <p:nvPr/>
        </p:nvSpPr>
        <p:spPr bwMode="auto">
          <a:xfrm>
            <a:off x="503808" y="513222"/>
            <a:ext cx="9112814" cy="8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803" tIns="50402" rIns="100803" bIns="50402" anchor="ctr"/>
          <a:lstStyle/>
          <a:p>
            <a:pPr algn="ctr" eaLnBrk="0" hangingPunct="0">
              <a:lnSpc>
                <a:spcPct val="90000"/>
              </a:lnSpc>
            </a:pPr>
            <a:r>
              <a:rPr lang="es-MX" sz="2400" b="1" u="sng" dirty="0">
                <a:latin typeface="Calibri" pitchFamily="-1" charset="0"/>
              </a:rPr>
              <a:t>Mesas Estatales de Conectividad y enlaces institucionales estatales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504031" y="1548383"/>
            <a:ext cx="9072563" cy="5184576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s-MX" sz="2200" b="1" dirty="0" smtClean="0">
                <a:latin typeface="Calibri" pitchFamily="-1" charset="0"/>
              </a:rPr>
              <a:t>Mesas estatales de conectividad:</a:t>
            </a:r>
          </a:p>
          <a:p>
            <a:pPr algn="just"/>
            <a:r>
              <a:rPr lang="es-MX" sz="2200" dirty="0" smtClean="0">
                <a:latin typeface="Calibri" pitchFamily="-1" charset="0"/>
              </a:rPr>
              <a:t>Con el objetivo de mejorar la coordinación interinstitucional se han establecido las mesas estatales de conectividad, las cuales estarán integradas por representantes de las instituciones involucradas en el proyecto y estarán coordinadas por los Subdirectores de Comunicaciones de los Centros SCT.</a:t>
            </a:r>
          </a:p>
          <a:p>
            <a:pPr algn="just">
              <a:buNone/>
            </a:pPr>
            <a:endParaRPr lang="es-MX" sz="2200" dirty="0" smtClean="0">
              <a:latin typeface="Calibri" pitchFamily="-1" charset="0"/>
            </a:endParaRPr>
          </a:p>
          <a:p>
            <a:pPr algn="just">
              <a:buNone/>
            </a:pPr>
            <a:r>
              <a:rPr lang="es-MX" sz="2200" b="1" dirty="0" smtClean="0">
                <a:latin typeface="Calibri" pitchFamily="-1" charset="0"/>
              </a:rPr>
              <a:t>Enlaces institucionales estatales:</a:t>
            </a:r>
          </a:p>
          <a:p>
            <a:pPr algn="just"/>
            <a:r>
              <a:rPr lang="es-MX" sz="2200" dirty="0" smtClean="0">
                <a:latin typeface="Calibri" pitchFamily="-1" charset="0"/>
              </a:rPr>
              <a:t>Es recomendable que las instituciones que cuenten con un número considerable de centros, designen un representante estatal con el objeto de eficientar el proceso de comunicación.</a:t>
            </a:r>
          </a:p>
          <a:p>
            <a:pPr algn="just"/>
            <a:r>
              <a:rPr lang="es-MX" sz="2200" dirty="0" smtClean="0">
                <a:latin typeface="Calibri" pitchFamily="-1" charset="0"/>
              </a:rPr>
              <a:t>Ellos serán los responsables, en conjunto con el enlace central, de dar solución a todos los incidentes atribuibles a la dependencia por los cuales no sea posible instalar el servicio, entre los que destacan:</a:t>
            </a:r>
          </a:p>
          <a:p>
            <a:pPr lvl="1" algn="just">
              <a:buFontTx/>
              <a:buChar char="-"/>
            </a:pPr>
            <a:r>
              <a:rPr lang="es-MX" sz="1400" dirty="0" smtClean="0">
                <a:latin typeface="Calibri" pitchFamily="-1" charset="0"/>
              </a:rPr>
              <a:t> </a:t>
            </a:r>
            <a:r>
              <a:rPr lang="es-MX" sz="1700" dirty="0" smtClean="0">
                <a:latin typeface="Calibri" pitchFamily="-1" charset="0"/>
              </a:rPr>
              <a:t>Actualización del listado de responsables de la recepción del servicio por sitio.</a:t>
            </a:r>
          </a:p>
          <a:p>
            <a:pPr lvl="1" algn="just">
              <a:buFontTx/>
              <a:buChar char="-"/>
            </a:pPr>
            <a:r>
              <a:rPr lang="es-MX" sz="1700" dirty="0" smtClean="0">
                <a:latin typeface="Calibri" pitchFamily="-1" charset="0"/>
              </a:rPr>
              <a:t>Garantizar los requisitos mínimos de instalación.</a:t>
            </a:r>
          </a:p>
          <a:p>
            <a:pPr lvl="1" algn="just">
              <a:buFontTx/>
              <a:buChar char="-"/>
            </a:pPr>
            <a:r>
              <a:rPr lang="es-MX" sz="1700" dirty="0" smtClean="0">
                <a:latin typeface="Calibri" pitchFamily="-1" charset="0"/>
              </a:rPr>
              <a:t>Firma del acta de entrega-recepción de los servicios por parte del responsable del inmueble.</a:t>
            </a:r>
          </a:p>
          <a:p>
            <a:pPr lvl="1" algn="just">
              <a:buFontTx/>
              <a:buChar char="-"/>
            </a:pPr>
            <a:r>
              <a:rPr lang="es-MX" sz="1700" dirty="0" smtClean="0">
                <a:latin typeface="Calibri" pitchFamily="-1" charset="0"/>
              </a:rPr>
              <a:t>Difundir información relativa a la mesa de ayuda para el reporte de incidencias.</a:t>
            </a:r>
          </a:p>
          <a:p>
            <a:endParaRPr lang="es-MX" dirty="0"/>
          </a:p>
        </p:txBody>
      </p:sp>
      <p:sp>
        <p:nvSpPr>
          <p:cNvPr id="19460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25273B-4907-41D6-9AB0-2CF3FFA12983}" type="slidenum">
              <a:rPr lang="es-ES_tradnl" smtClean="0"/>
              <a:pPr/>
              <a:t>15</a:t>
            </a:fld>
            <a:endParaRPr lang="es-ES_trad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1 Título"/>
          <p:cNvSpPr txBox="1">
            <a:spLocks/>
          </p:cNvSpPr>
          <p:nvPr/>
        </p:nvSpPr>
        <p:spPr bwMode="auto">
          <a:xfrm>
            <a:off x="536010" y="441214"/>
            <a:ext cx="9112814" cy="8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803" tIns="50402" rIns="100803" bIns="50402" anchor="ctr"/>
          <a:lstStyle/>
          <a:p>
            <a:pPr algn="ctr" eaLnBrk="0" hangingPunct="0">
              <a:lnSpc>
                <a:spcPct val="90000"/>
              </a:lnSpc>
            </a:pPr>
            <a:r>
              <a:rPr lang="es-MX" sz="2800" b="1" u="sng" dirty="0">
                <a:latin typeface="Calibri" pitchFamily="-1" charset="0"/>
              </a:rPr>
              <a:t>Responsables del sitio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504031" y="1548383"/>
            <a:ext cx="9072563" cy="5184576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34000"/>
              </a:lnSpc>
            </a:pPr>
            <a:r>
              <a:rPr lang="es-MX" sz="3600" dirty="0" smtClean="0">
                <a:latin typeface="Calibri" pitchFamily="-1" charset="0"/>
              </a:rPr>
              <a:t>Para la recepción de los servicios se debe contar con un responsable por cada centro. A través de este responsable el proveedor deberá coordinarse para la instalación del servicio y recabar la firma del acta de entrega-recepción del servicio.</a:t>
            </a:r>
          </a:p>
          <a:p>
            <a:pPr algn="just">
              <a:lnSpc>
                <a:spcPct val="134000"/>
              </a:lnSpc>
            </a:pPr>
            <a:r>
              <a:rPr lang="es-MX" sz="3600" dirty="0" smtClean="0">
                <a:latin typeface="Calibri" pitchFamily="-1" charset="0"/>
              </a:rPr>
              <a:t>El responsable del sitio deberá proporcionar al proveedor adjudicado las facilidades para la instalación del servicio, como son:</a:t>
            </a:r>
          </a:p>
          <a:p>
            <a:pPr lvl="1" algn="just">
              <a:lnSpc>
                <a:spcPct val="134000"/>
              </a:lnSpc>
              <a:buFontTx/>
              <a:buChar char="-"/>
            </a:pPr>
            <a:r>
              <a:rPr lang="es-MX" sz="3600" dirty="0" smtClean="0">
                <a:latin typeface="Calibri" pitchFamily="-1" charset="0"/>
              </a:rPr>
              <a:t>Garantizar el cumplimiento de los requerimientos mínimos de instalación.</a:t>
            </a:r>
          </a:p>
          <a:p>
            <a:pPr lvl="1" algn="just">
              <a:lnSpc>
                <a:spcPct val="134000"/>
              </a:lnSpc>
              <a:buFontTx/>
              <a:buChar char="-"/>
            </a:pPr>
            <a:r>
              <a:rPr lang="es-MX" sz="3600" dirty="0" smtClean="0">
                <a:latin typeface="Calibri" pitchFamily="-1" charset="0"/>
              </a:rPr>
              <a:t>Gestionar los permisos requeridos para la instalación del servicio desde el perímetro hacia el interior del centro.</a:t>
            </a:r>
          </a:p>
          <a:p>
            <a:pPr lvl="1" algn="just">
              <a:lnSpc>
                <a:spcPct val="134000"/>
              </a:lnSpc>
              <a:buFontTx/>
              <a:buChar char="-"/>
            </a:pPr>
            <a:r>
              <a:rPr lang="es-MX" sz="3600" dirty="0" smtClean="0">
                <a:latin typeface="Calibri" pitchFamily="-1" charset="0"/>
              </a:rPr>
              <a:t> Brindar todas las facilidades para la instalación de los servicios.</a:t>
            </a:r>
          </a:p>
          <a:p>
            <a:pPr lvl="1" algn="just">
              <a:lnSpc>
                <a:spcPct val="134000"/>
              </a:lnSpc>
              <a:buFontTx/>
              <a:buChar char="-"/>
            </a:pPr>
            <a:r>
              <a:rPr lang="es-MX" sz="3600" dirty="0" smtClean="0">
                <a:latin typeface="Calibri" pitchFamily="-1" charset="0"/>
              </a:rPr>
              <a:t>Firmar el protocolo de entrega-recepción de servicios.</a:t>
            </a:r>
            <a:endParaRPr lang="es-MX" dirty="0"/>
          </a:p>
        </p:txBody>
      </p:sp>
      <p:sp>
        <p:nvSpPr>
          <p:cNvPr id="21508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4B12A5-6E06-406D-95B5-4547492214AD}" type="slidenum">
              <a:rPr lang="es-ES_tradnl" smtClean="0"/>
              <a:pPr/>
              <a:t>16</a:t>
            </a:fld>
            <a:endParaRPr lang="es-ES_trad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1 Título"/>
          <p:cNvSpPr txBox="1">
            <a:spLocks/>
          </p:cNvSpPr>
          <p:nvPr/>
        </p:nvSpPr>
        <p:spPr bwMode="auto">
          <a:xfrm>
            <a:off x="503808" y="324247"/>
            <a:ext cx="9112814" cy="8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803" tIns="50402" rIns="100803" bIns="50402" anchor="ctr"/>
          <a:lstStyle/>
          <a:p>
            <a:pPr algn="ctr" eaLnBrk="0" hangingPunct="0">
              <a:lnSpc>
                <a:spcPct val="90000"/>
              </a:lnSpc>
            </a:pPr>
            <a:r>
              <a:rPr lang="es-MX" sz="2800" b="1" u="sng" dirty="0">
                <a:latin typeface="Calibri" pitchFamily="-1" charset="0"/>
              </a:rPr>
              <a:t>Acreditación del personal del proveedor</a:t>
            </a:r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504031" y="1260351"/>
            <a:ext cx="9072563" cy="4824648"/>
          </a:xfrm>
        </p:spPr>
        <p:txBody>
          <a:bodyPr>
            <a:noAutofit/>
          </a:bodyPr>
          <a:lstStyle/>
          <a:p>
            <a:pPr algn="just">
              <a:lnSpc>
                <a:spcPct val="134000"/>
              </a:lnSpc>
            </a:pPr>
            <a:r>
              <a:rPr lang="es-MX" sz="2000" dirty="0" smtClean="0">
                <a:latin typeface="Calibri" pitchFamily="-1" charset="0"/>
              </a:rPr>
              <a:t>El Proveedor, deberá asegurar que sus instaladores porten los siguientes documentos para acreditarse y así tener acceso a los sitios adjudicados:</a:t>
            </a:r>
          </a:p>
          <a:p>
            <a:pPr lvl="1" algn="just">
              <a:lnSpc>
                <a:spcPct val="134000"/>
              </a:lnSpc>
              <a:buFont typeface="Times" pitchFamily="-1" charset="0"/>
              <a:buAutoNum type="arabicPeriod"/>
            </a:pPr>
            <a:r>
              <a:rPr lang="es-MX" sz="2000" dirty="0" smtClean="0">
                <a:latin typeface="Calibri" pitchFamily="-1" charset="0"/>
              </a:rPr>
              <a:t> Identificación oficial vigente con fotografía.</a:t>
            </a:r>
          </a:p>
          <a:p>
            <a:pPr lvl="1" algn="just">
              <a:lnSpc>
                <a:spcPct val="134000"/>
              </a:lnSpc>
              <a:buFont typeface="Times" pitchFamily="-1" charset="0"/>
              <a:buAutoNum type="arabicPeriod"/>
            </a:pPr>
            <a:r>
              <a:rPr lang="es-MX" sz="2000" dirty="0" smtClean="0">
                <a:latin typeface="Calibri" pitchFamily="-1" charset="0"/>
              </a:rPr>
              <a:t> Identificación con fotografía de la empresa. Para este punto, El Proveedor una vez adjudicado debe entregar a la CSIC copia del formato de identificación de la empresa.</a:t>
            </a:r>
          </a:p>
          <a:p>
            <a:pPr lvl="1" algn="just">
              <a:lnSpc>
                <a:spcPct val="134000"/>
              </a:lnSpc>
              <a:buFont typeface="Times" pitchFamily="-1" charset="0"/>
              <a:buAutoNum type="arabicPeriod"/>
            </a:pPr>
            <a:r>
              <a:rPr lang="es-MX" sz="2000" dirty="0" smtClean="0">
                <a:latin typeface="Calibri" pitchFamily="-1" charset="0"/>
              </a:rPr>
              <a:t> Uniforme con los logos de la empresa.</a:t>
            </a:r>
          </a:p>
          <a:p>
            <a:pPr lvl="1" algn="just">
              <a:lnSpc>
                <a:spcPct val="134000"/>
              </a:lnSpc>
              <a:buFont typeface="Times" pitchFamily="-1" charset="0"/>
              <a:buAutoNum type="arabicPeriod"/>
            </a:pPr>
            <a:r>
              <a:rPr lang="es-MX" sz="2000" dirty="0" smtClean="0">
                <a:latin typeface="Calibri" pitchFamily="-1" charset="0"/>
              </a:rPr>
              <a:t> Copia del oficio de acceso de la dependencia correspondiente.</a:t>
            </a:r>
          </a:p>
          <a:p>
            <a:pPr lvl="1" algn="just">
              <a:lnSpc>
                <a:spcPct val="134000"/>
              </a:lnSpc>
              <a:buFont typeface="Times" pitchFamily="-1" charset="0"/>
              <a:buAutoNum type="arabicPeriod"/>
            </a:pPr>
            <a:r>
              <a:rPr lang="es-MX" sz="2000" dirty="0" smtClean="0">
                <a:latin typeface="Calibri" pitchFamily="-1" charset="0"/>
              </a:rPr>
              <a:t> Orden de instalación emitida por el Proveedor en la que se indique la clave única de instalación.</a:t>
            </a:r>
          </a:p>
          <a:p>
            <a:pPr algn="just">
              <a:lnSpc>
                <a:spcPct val="134000"/>
              </a:lnSpc>
            </a:pPr>
            <a:r>
              <a:rPr lang="es-MX" sz="2000" dirty="0" smtClean="0">
                <a:latin typeface="Calibri" pitchFamily="-1" charset="0"/>
              </a:rPr>
              <a:t>En caso de no acreditarse debidamente no se deberá permitir el acceso a las instalaciones para evitar cualquier incidente.</a:t>
            </a:r>
          </a:p>
          <a:p>
            <a:endParaRPr lang="es-MX" sz="2000" dirty="0"/>
          </a:p>
        </p:txBody>
      </p:sp>
      <p:sp>
        <p:nvSpPr>
          <p:cNvPr id="27652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88AC4-0F9E-4244-8659-77A6ECE2ECD6}" type="slidenum">
              <a:rPr lang="es-ES_tradnl" smtClean="0"/>
              <a:pPr/>
              <a:t>17</a:t>
            </a:fld>
            <a:endParaRPr lang="es-ES_trad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1 Título"/>
          <p:cNvSpPr txBox="1">
            <a:spLocks/>
          </p:cNvSpPr>
          <p:nvPr/>
        </p:nvSpPr>
        <p:spPr bwMode="auto">
          <a:xfrm>
            <a:off x="431800" y="468263"/>
            <a:ext cx="9112814" cy="8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803" tIns="50402" rIns="100803" bIns="50402" anchor="ctr"/>
          <a:lstStyle/>
          <a:p>
            <a:pPr algn="ctr" eaLnBrk="0" hangingPunct="0">
              <a:lnSpc>
                <a:spcPct val="90000"/>
              </a:lnSpc>
            </a:pPr>
            <a:r>
              <a:rPr lang="es-MX" sz="2800" b="1" u="sng" dirty="0">
                <a:latin typeface="Calibri" pitchFamily="-1" charset="0"/>
              </a:rPr>
              <a:t>Acreditación del personal de los Centros SCT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34000"/>
              </a:lnSpc>
            </a:pPr>
            <a:r>
              <a:rPr lang="es-MX" sz="2600" dirty="0" smtClean="0">
                <a:latin typeface="Calibri" pitchFamily="-1" charset="0"/>
              </a:rPr>
              <a:t>Los Subdirectores de Comunicaciones de los Centros SCT deben asegurar que su personal de campo porte los siguientes documentos para acreditarse y así tener acceso a los sitios adjudicados para las revisiones:</a:t>
            </a:r>
          </a:p>
          <a:p>
            <a:pPr lvl="1" algn="just">
              <a:lnSpc>
                <a:spcPct val="134000"/>
              </a:lnSpc>
              <a:buFont typeface="Times" pitchFamily="-1" charset="0"/>
              <a:buAutoNum type="arabicPeriod"/>
            </a:pPr>
            <a:r>
              <a:rPr lang="es-MX" sz="2600" dirty="0" smtClean="0">
                <a:latin typeface="Calibri" pitchFamily="-1" charset="0"/>
              </a:rPr>
              <a:t> Identificación oficial vigente con fotografía.</a:t>
            </a:r>
          </a:p>
          <a:p>
            <a:pPr lvl="1" algn="just">
              <a:lnSpc>
                <a:spcPct val="134000"/>
              </a:lnSpc>
              <a:buFont typeface="Times" pitchFamily="-1" charset="0"/>
              <a:buAutoNum type="arabicPeriod"/>
            </a:pPr>
            <a:r>
              <a:rPr lang="es-MX" sz="2600" dirty="0" smtClean="0">
                <a:latin typeface="Calibri" pitchFamily="-1" charset="0"/>
              </a:rPr>
              <a:t> Identificación con fotografía del Centro SCT. </a:t>
            </a:r>
          </a:p>
          <a:p>
            <a:pPr lvl="1" algn="just">
              <a:lnSpc>
                <a:spcPct val="134000"/>
              </a:lnSpc>
              <a:buFont typeface="Times" pitchFamily="-1" charset="0"/>
              <a:buAutoNum type="arabicPeriod"/>
            </a:pPr>
            <a:r>
              <a:rPr lang="es-MX" sz="2600" dirty="0" smtClean="0">
                <a:latin typeface="Calibri" pitchFamily="-1" charset="0"/>
              </a:rPr>
              <a:t> Uniforme con los logos de la SCT.</a:t>
            </a:r>
          </a:p>
          <a:p>
            <a:pPr lvl="1" algn="just">
              <a:lnSpc>
                <a:spcPct val="134000"/>
              </a:lnSpc>
              <a:buFont typeface="Times" pitchFamily="-1" charset="0"/>
              <a:buAutoNum type="arabicPeriod"/>
            </a:pPr>
            <a:r>
              <a:rPr lang="es-MX" sz="2600" dirty="0" smtClean="0">
                <a:latin typeface="Calibri" pitchFamily="-1" charset="0"/>
              </a:rPr>
              <a:t> Copia del oficio de acceso de la dependencia correspondiente y de la SCT.</a:t>
            </a:r>
          </a:p>
          <a:p>
            <a:pPr lvl="1" algn="just">
              <a:lnSpc>
                <a:spcPct val="134000"/>
              </a:lnSpc>
              <a:buNone/>
            </a:pPr>
            <a:endParaRPr lang="es-MX" sz="2600" dirty="0" smtClean="0">
              <a:latin typeface="Calibri" pitchFamily="-1" charset="0"/>
            </a:endParaRPr>
          </a:p>
          <a:p>
            <a:pPr algn="just">
              <a:lnSpc>
                <a:spcPct val="134000"/>
              </a:lnSpc>
            </a:pPr>
            <a:r>
              <a:rPr lang="es-MX" sz="2600" dirty="0" smtClean="0">
                <a:latin typeface="Calibri" pitchFamily="-1" charset="0"/>
              </a:rPr>
              <a:t>En caso de no acreditarse debidamente no se permitirá el acceso a las instalaciones para evitar cualquier incidente.</a:t>
            </a:r>
          </a:p>
          <a:p>
            <a:endParaRPr lang="es-MX" dirty="0"/>
          </a:p>
        </p:txBody>
      </p:sp>
      <p:sp>
        <p:nvSpPr>
          <p:cNvPr id="29700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C8E424-C5BA-466A-AFAA-83789F3EE6B0}" type="slidenum">
              <a:rPr lang="es-ES_tradnl" smtClean="0"/>
              <a:pPr/>
              <a:t>18</a:t>
            </a:fld>
            <a:endParaRPr lang="es-ES_trad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8047" y="1044327"/>
            <a:ext cx="8712745" cy="633670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Bienvenida.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Fases del proyecto (instalación – operación).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Requisitos de instalación y sugerencias.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Avance del proceso de instalación.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solidFill>
                  <a:prstClr val="black"/>
                </a:solidFill>
                <a:latin typeface="Calibri"/>
              </a:rPr>
              <a:t>Funciones de los involucrados en el proceso</a:t>
            </a:r>
            <a:r>
              <a:rPr lang="es-MX" sz="2400" dirty="0" smtClean="0">
                <a:latin typeface="+mj-lt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b="1" u="sng" dirty="0" smtClean="0">
                <a:latin typeface="+mj-lt"/>
              </a:rPr>
              <a:t>Siguientes pasos en el proceso de despliegue. 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Mesa de ayuda. 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Centro de Monitoreo.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Contactos de la CSIC.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Acuerdos.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Cierre.</a:t>
            </a:r>
          </a:p>
          <a:p>
            <a:endParaRPr lang="es-MX" sz="2400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56431" y="-71868"/>
            <a:ext cx="9072563" cy="1260211"/>
          </a:xfrm>
          <a:prstGeom prst="rect">
            <a:avLst/>
          </a:prstGeom>
        </p:spPr>
        <p:txBody>
          <a:bodyPr vert="horz" lIns="100803" tIns="50402" rIns="100803" bIns="50402" rtlCol="0" anchor="ctr">
            <a:normAutofit/>
          </a:bodyPr>
          <a:lstStyle/>
          <a:p>
            <a:pPr marL="0" marR="0" lvl="0" indent="0" algn="l" defTabSz="100803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Agenda</a:t>
            </a:r>
            <a:endParaRPr kumimoji="0" lang="es-MX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36277" y="1079740"/>
            <a:ext cx="8568531" cy="1620771"/>
          </a:xfrm>
        </p:spPr>
        <p:txBody>
          <a:bodyPr>
            <a:noAutofit/>
          </a:bodyPr>
          <a:lstStyle/>
          <a:p>
            <a:r>
              <a:rPr lang="es-ES" sz="4000" b="1" dirty="0" smtClean="0">
                <a:latin typeface="+mj-lt"/>
              </a:rPr>
              <a:t>Segunda Reunión de Enlaces para el Despliegue de Redes de Alta Capacidad</a:t>
            </a:r>
            <a:r>
              <a:rPr lang="es-MX" sz="4000" b="1" dirty="0" smtClean="0">
                <a:latin typeface="+mj-lt"/>
              </a:rPr>
              <a:t/>
            </a:r>
            <a:br>
              <a:rPr lang="es-MX" sz="4000" b="1" dirty="0" smtClean="0">
                <a:latin typeface="+mj-lt"/>
              </a:rPr>
            </a:br>
            <a:endParaRPr lang="es-MX" sz="4000" b="1" dirty="0">
              <a:latin typeface="+mj-lt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094" y="3000436"/>
            <a:ext cx="7056438" cy="1932323"/>
          </a:xfrm>
        </p:spPr>
        <p:txBody>
          <a:bodyPr>
            <a:normAutofit/>
          </a:bodyPr>
          <a:lstStyle/>
          <a:p>
            <a:r>
              <a:rPr lang="es-MX" sz="3200" b="1" dirty="0" smtClean="0">
                <a:latin typeface="+mn-lt"/>
              </a:rPr>
              <a:t>Coordinación de la Sociedad de la Información y el Conocimiento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6120432" y="5868863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s-MX" sz="2400" b="1" dirty="0" smtClean="0">
                <a:solidFill>
                  <a:prstClr val="black">
                    <a:tint val="75000"/>
                  </a:prstClr>
                </a:solidFill>
                <a:latin typeface="+mj-lt"/>
              </a:rPr>
              <a:t>21 de febrero de 2013</a:t>
            </a:r>
          </a:p>
          <a:p>
            <a:endParaRPr lang="es-MX" sz="24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u="sng" dirty="0" smtClean="0">
                <a:latin typeface="+mj-lt"/>
              </a:rPr>
              <a:t>Siguientes pasos en el proceso de despliegue.</a:t>
            </a:r>
            <a:endParaRPr lang="es-MX" sz="2800" dirty="0">
              <a:latin typeface="+mj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4031" y="1476375"/>
            <a:ext cx="9072563" cy="5040560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34000"/>
              </a:lnSpc>
            </a:pPr>
            <a:r>
              <a:rPr lang="es-MX" dirty="0" smtClean="0">
                <a:latin typeface="+mj-lt"/>
              </a:rPr>
              <a:t>Emitir oficios de acceso faltantes.</a:t>
            </a:r>
          </a:p>
          <a:p>
            <a:pPr algn="just">
              <a:lnSpc>
                <a:spcPct val="134000"/>
              </a:lnSpc>
            </a:pPr>
            <a:r>
              <a:rPr lang="es-MX" dirty="0" smtClean="0">
                <a:latin typeface="+mj-lt"/>
              </a:rPr>
              <a:t>Coordinación con los Subdirectores de Comunicaciones para definir a los responsables en sitio.</a:t>
            </a:r>
          </a:p>
          <a:p>
            <a:pPr algn="just">
              <a:lnSpc>
                <a:spcPct val="134000"/>
              </a:lnSpc>
            </a:pPr>
            <a:r>
              <a:rPr lang="es-MX" dirty="0" smtClean="0">
                <a:latin typeface="+mj-lt"/>
              </a:rPr>
              <a:t>Los enlaces deberán iniciar de manera inmediata todas las acciones de coordinación que sean necesarias para asegurar que la instalación de los servicios se lleve a cabo sin contratiempos.</a:t>
            </a:r>
          </a:p>
          <a:p>
            <a:pPr algn="just">
              <a:lnSpc>
                <a:spcPct val="134000"/>
              </a:lnSpc>
            </a:pPr>
            <a:r>
              <a:rPr lang="es-MX" dirty="0" smtClean="0">
                <a:latin typeface="+mj-lt"/>
              </a:rPr>
              <a:t>Asistir a próximas reuniones de seguimiento.</a:t>
            </a:r>
          </a:p>
          <a:p>
            <a:pPr algn="just">
              <a:lnSpc>
                <a:spcPct val="134000"/>
              </a:lnSpc>
            </a:pPr>
            <a:r>
              <a:rPr lang="es-MX" dirty="0" smtClean="0">
                <a:latin typeface="+mj-lt"/>
              </a:rPr>
              <a:t>Proporcionar a la Coordinación los datos de los enlaces técnicos a los cuales se les derivarán aquellos reportes que se encuentren fuera del alcance de la Mesa de Ayuda, por ejemplo:</a:t>
            </a:r>
          </a:p>
          <a:p>
            <a:pPr lvl="1" algn="just">
              <a:lnSpc>
                <a:spcPct val="134000"/>
              </a:lnSpc>
            </a:pPr>
            <a:r>
              <a:rPr lang="es-MX" dirty="0" smtClean="0">
                <a:latin typeface="+mj-lt"/>
              </a:rPr>
              <a:t>Fallas relacionadas con los equipos.</a:t>
            </a:r>
          </a:p>
          <a:p>
            <a:pPr lvl="1" algn="just">
              <a:lnSpc>
                <a:spcPct val="134000"/>
              </a:lnSpc>
            </a:pPr>
            <a:r>
              <a:rPr lang="es-MX" dirty="0" smtClean="0">
                <a:latin typeface="+mj-lt"/>
              </a:rPr>
              <a:t>Falla de la red interna.</a:t>
            </a:r>
          </a:p>
          <a:p>
            <a:pPr lvl="1" algn="just">
              <a:lnSpc>
                <a:spcPct val="134000"/>
              </a:lnSpc>
            </a:pPr>
            <a:r>
              <a:rPr lang="es-MX" dirty="0" smtClean="0">
                <a:latin typeface="+mj-lt"/>
              </a:rPr>
              <a:t>Formalizar el convenio de colaboración.</a:t>
            </a:r>
          </a:p>
          <a:p>
            <a:pPr>
              <a:lnSpc>
                <a:spcPct val="134000"/>
              </a:lnSpc>
              <a:buNone/>
            </a:pPr>
            <a:endParaRPr lang="es-MX" dirty="0" smtClean="0"/>
          </a:p>
          <a:p>
            <a:pPr>
              <a:lnSpc>
                <a:spcPct val="134000"/>
              </a:lnSpc>
            </a:pPr>
            <a:endParaRPr lang="es-MX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8047" y="1044327"/>
            <a:ext cx="8712745" cy="633670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Bienvenida.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Fases del proyecto (instalación – operación).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Requisitos de instalación y sugerencias.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Avance del proceso de instalación.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Funciones de los involucrados en el proceso.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Siguientes pasos en el proceso de despliegue. 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b="1" u="sng" dirty="0" smtClean="0">
                <a:latin typeface="+mj-lt"/>
              </a:rPr>
              <a:t>Mesa de ayuda. 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Centro de Monitoreo.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Contactos de la CSIC.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Acuerdos.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Cierre.</a:t>
            </a:r>
          </a:p>
          <a:p>
            <a:endParaRPr lang="es-MX" sz="2400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56431" y="-71868"/>
            <a:ext cx="9072563" cy="1260211"/>
          </a:xfrm>
          <a:prstGeom prst="rect">
            <a:avLst/>
          </a:prstGeom>
        </p:spPr>
        <p:txBody>
          <a:bodyPr vert="horz" lIns="100803" tIns="50402" rIns="100803" bIns="50402" rtlCol="0" anchor="ctr">
            <a:normAutofit/>
          </a:bodyPr>
          <a:lstStyle/>
          <a:p>
            <a:pPr marL="0" marR="0" lvl="0" indent="0" algn="l" defTabSz="100803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Agenda</a:t>
            </a:r>
            <a:endParaRPr kumimoji="0" lang="es-MX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" y="36215"/>
            <a:ext cx="10080624" cy="1260211"/>
          </a:xfrm>
        </p:spPr>
        <p:txBody>
          <a:bodyPr>
            <a:normAutofit/>
          </a:bodyPr>
          <a:lstStyle/>
          <a:p>
            <a:r>
              <a:rPr lang="es-MX" sz="2800" b="1" u="sng" dirty="0" smtClean="0">
                <a:latin typeface="+mj-lt"/>
              </a:rPr>
              <a:t>Mesa de Ayuda.</a:t>
            </a:r>
            <a:endParaRPr lang="es-MX" sz="2800" b="1" u="sng" dirty="0">
              <a:latin typeface="+mj-lt"/>
            </a:endParaRPr>
          </a:p>
        </p:txBody>
      </p:sp>
      <p:sp>
        <p:nvSpPr>
          <p:cNvPr id="5" name="3 CuadroTexto"/>
          <p:cNvSpPr txBox="1">
            <a:spLocks noChangeArrowheads="1"/>
          </p:cNvSpPr>
          <p:nvPr/>
        </p:nvSpPr>
        <p:spPr bwMode="auto">
          <a:xfrm>
            <a:off x="431800" y="1080909"/>
            <a:ext cx="936104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s-ES" sz="1600" dirty="0">
              <a:latin typeface="Calibri" pitchFamily="-1" charset="0"/>
            </a:endParaRPr>
          </a:p>
          <a:p>
            <a:pPr algn="just"/>
            <a:r>
              <a:rPr lang="es-MX" dirty="0" smtClean="0">
                <a:latin typeface="Calibri" pitchFamily="-1" charset="0"/>
              </a:rPr>
              <a:t>Con </a:t>
            </a:r>
            <a:r>
              <a:rPr lang="es-MX" dirty="0">
                <a:latin typeface="Calibri" pitchFamily="-1" charset="0"/>
              </a:rPr>
              <a:t>el objetivo de dar un soporte integral a los proyectos de conectividad en puerta, se implementó una Mesa de Ayuda centralizada para la atención de incidentes que pudieran ocurrir en los inmuebles y espacios públicos a conectar durante el despliegue y operación de los servicios de conectividad.</a:t>
            </a:r>
          </a:p>
          <a:p>
            <a:pPr algn="just"/>
            <a:endParaRPr lang="es-MX" sz="1800" dirty="0" smtClean="0">
              <a:latin typeface="Calibri" pitchFamily="-1" charset="0"/>
            </a:endParaRPr>
          </a:p>
          <a:p>
            <a:pPr algn="just"/>
            <a:endParaRPr lang="es-MX" sz="1800" dirty="0">
              <a:latin typeface="Calibri" pitchFamily="-1" charset="0"/>
            </a:endParaRPr>
          </a:p>
        </p:txBody>
      </p:sp>
      <p:graphicFrame>
        <p:nvGraphicFramePr>
          <p:cNvPr id="8" name="7 Diagrama"/>
          <p:cNvGraphicFramePr/>
          <p:nvPr/>
        </p:nvGraphicFramePr>
        <p:xfrm>
          <a:off x="1151880" y="2900753"/>
          <a:ext cx="8136904" cy="3616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" y="-71868"/>
            <a:ext cx="10080624" cy="1260211"/>
          </a:xfrm>
        </p:spPr>
        <p:txBody>
          <a:bodyPr>
            <a:normAutofit/>
          </a:bodyPr>
          <a:lstStyle/>
          <a:p>
            <a:r>
              <a:rPr lang="es-MX" sz="2800" b="1" u="sng" dirty="0" smtClean="0">
                <a:latin typeface="+mj-lt"/>
              </a:rPr>
              <a:t>Mesa de Ayuda.</a:t>
            </a:r>
            <a:endParaRPr lang="es-MX" sz="2800" b="1" u="sng" dirty="0">
              <a:latin typeface="+mj-lt"/>
            </a:endParaRPr>
          </a:p>
        </p:txBody>
      </p:sp>
      <p:sp>
        <p:nvSpPr>
          <p:cNvPr id="5" name="3 CuadroTexto"/>
          <p:cNvSpPr txBox="1">
            <a:spLocks noChangeArrowheads="1"/>
          </p:cNvSpPr>
          <p:nvPr/>
        </p:nvSpPr>
        <p:spPr bwMode="auto">
          <a:xfrm>
            <a:off x="431800" y="1080909"/>
            <a:ext cx="936104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s-ES" sz="1600" dirty="0">
              <a:latin typeface="Calibri" pitchFamily="-1" charset="0"/>
            </a:endParaRPr>
          </a:p>
          <a:p>
            <a:pPr algn="just"/>
            <a:endParaRPr lang="es-MX" sz="1800" dirty="0" smtClean="0">
              <a:latin typeface="Calibri" pitchFamily="-1" charset="0"/>
            </a:endParaRPr>
          </a:p>
          <a:p>
            <a:pPr algn="just"/>
            <a:endParaRPr lang="es-MX" sz="1800" dirty="0">
              <a:latin typeface="Calibri" pitchFamily="-1" charset="0"/>
            </a:endParaRPr>
          </a:p>
        </p:txBody>
      </p:sp>
      <p:sp>
        <p:nvSpPr>
          <p:cNvPr id="9" name="8 Forma libre"/>
          <p:cNvSpPr/>
          <p:nvPr/>
        </p:nvSpPr>
        <p:spPr>
          <a:xfrm>
            <a:off x="1794028" y="3971413"/>
            <a:ext cx="1598143" cy="2311489"/>
          </a:xfrm>
          <a:custGeom>
            <a:avLst/>
            <a:gdLst>
              <a:gd name="connsiteX0" fmla="*/ 0 w 1699969"/>
              <a:gd name="connsiteY0" fmla="*/ 140212 h 1402119"/>
              <a:gd name="connsiteX1" fmla="*/ 41067 w 1699969"/>
              <a:gd name="connsiteY1" fmla="*/ 41067 h 1402119"/>
              <a:gd name="connsiteX2" fmla="*/ 140212 w 1699969"/>
              <a:gd name="connsiteY2" fmla="*/ 0 h 1402119"/>
              <a:gd name="connsiteX3" fmla="*/ 1559757 w 1699969"/>
              <a:gd name="connsiteY3" fmla="*/ 0 h 1402119"/>
              <a:gd name="connsiteX4" fmla="*/ 1658902 w 1699969"/>
              <a:gd name="connsiteY4" fmla="*/ 41067 h 1402119"/>
              <a:gd name="connsiteX5" fmla="*/ 1699969 w 1699969"/>
              <a:gd name="connsiteY5" fmla="*/ 140212 h 1402119"/>
              <a:gd name="connsiteX6" fmla="*/ 1699969 w 1699969"/>
              <a:gd name="connsiteY6" fmla="*/ 1261907 h 1402119"/>
              <a:gd name="connsiteX7" fmla="*/ 1658902 w 1699969"/>
              <a:gd name="connsiteY7" fmla="*/ 1361052 h 1402119"/>
              <a:gd name="connsiteX8" fmla="*/ 1559757 w 1699969"/>
              <a:gd name="connsiteY8" fmla="*/ 1402119 h 1402119"/>
              <a:gd name="connsiteX9" fmla="*/ 140212 w 1699969"/>
              <a:gd name="connsiteY9" fmla="*/ 1402119 h 1402119"/>
              <a:gd name="connsiteX10" fmla="*/ 41067 w 1699969"/>
              <a:gd name="connsiteY10" fmla="*/ 1361052 h 1402119"/>
              <a:gd name="connsiteX11" fmla="*/ 0 w 1699969"/>
              <a:gd name="connsiteY11" fmla="*/ 1261907 h 1402119"/>
              <a:gd name="connsiteX12" fmla="*/ 0 w 1699969"/>
              <a:gd name="connsiteY12" fmla="*/ 140212 h 1402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99969" h="1402119">
                <a:moveTo>
                  <a:pt x="0" y="140212"/>
                </a:moveTo>
                <a:cubicBezTo>
                  <a:pt x="0" y="103025"/>
                  <a:pt x="14772" y="67362"/>
                  <a:pt x="41067" y="41067"/>
                </a:cubicBezTo>
                <a:cubicBezTo>
                  <a:pt x="67362" y="14772"/>
                  <a:pt x="103025" y="0"/>
                  <a:pt x="140212" y="0"/>
                </a:cubicBezTo>
                <a:lnTo>
                  <a:pt x="1559757" y="0"/>
                </a:lnTo>
                <a:cubicBezTo>
                  <a:pt x="1596944" y="0"/>
                  <a:pt x="1632607" y="14772"/>
                  <a:pt x="1658902" y="41067"/>
                </a:cubicBezTo>
                <a:cubicBezTo>
                  <a:pt x="1685197" y="67362"/>
                  <a:pt x="1699969" y="103025"/>
                  <a:pt x="1699969" y="140212"/>
                </a:cubicBezTo>
                <a:lnTo>
                  <a:pt x="1699969" y="1261907"/>
                </a:lnTo>
                <a:cubicBezTo>
                  <a:pt x="1699969" y="1299094"/>
                  <a:pt x="1685197" y="1334757"/>
                  <a:pt x="1658902" y="1361052"/>
                </a:cubicBezTo>
                <a:cubicBezTo>
                  <a:pt x="1632607" y="1387347"/>
                  <a:pt x="1596944" y="1402119"/>
                  <a:pt x="1559757" y="1402119"/>
                </a:cubicBezTo>
                <a:lnTo>
                  <a:pt x="140212" y="1402119"/>
                </a:lnTo>
                <a:cubicBezTo>
                  <a:pt x="103025" y="1402119"/>
                  <a:pt x="67362" y="1387347"/>
                  <a:pt x="41067" y="1361052"/>
                </a:cubicBezTo>
                <a:cubicBezTo>
                  <a:pt x="14772" y="1334757"/>
                  <a:pt x="0" y="1299094"/>
                  <a:pt x="0" y="1261907"/>
                </a:cubicBezTo>
                <a:lnTo>
                  <a:pt x="0" y="140212"/>
                </a:lnTo>
                <a:close/>
              </a:path>
            </a:pathLst>
          </a:custGeom>
          <a:solidFill>
            <a:sysClr val="window" lastClr="FFFFFF">
              <a:alpha val="90000"/>
              <a:hueOff val="0"/>
              <a:satOff val="0"/>
              <a:lumOff val="0"/>
              <a:alphaOff val="0"/>
            </a:sysClr>
          </a:solidFill>
          <a:ln w="25400" cap="flat" cmpd="sng" algn="ctr">
            <a:solidFill>
              <a:srgbClr val="00B050"/>
            </a:solidFill>
            <a:prstDash val="solid"/>
          </a:ln>
          <a:effectLst/>
        </p:spPr>
        <p:txBody>
          <a:bodyPr spcFirstLastPara="0" vert="horz" wrap="square" lIns="60262" tIns="302000" rIns="60262" bIns="60262" numCol="1" spcCol="1184" anchor="t" anchorCtr="0">
            <a:noAutofit/>
          </a:bodyPr>
          <a:lstStyle/>
          <a:p>
            <a:pPr marL="159809" lvl="1" indent="-159809" defTabSz="70434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  <a:defRPr/>
            </a:pPr>
            <a:r>
              <a:rPr lang="es-MX" sz="1600" kern="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</a:rPr>
              <a:t>Acepta instalación.</a:t>
            </a:r>
          </a:p>
          <a:p>
            <a:pPr marL="159809" lvl="1" indent="-159809" defTabSz="70434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  <a:defRPr/>
            </a:pPr>
            <a:r>
              <a:rPr lang="es-MX" sz="1600" kern="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</a:rPr>
              <a:t>Recibe servicios.</a:t>
            </a:r>
          </a:p>
          <a:p>
            <a:pPr marL="159809" lvl="1" indent="-159809" defTabSz="70434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  <a:defRPr/>
            </a:pPr>
            <a:r>
              <a:rPr lang="es-MX" sz="1600" kern="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</a:rPr>
              <a:t>Solicita información.</a:t>
            </a:r>
          </a:p>
          <a:p>
            <a:pPr marL="159809" lvl="1" indent="-159809" defTabSz="70434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  <a:defRPr/>
            </a:pPr>
            <a:r>
              <a:rPr lang="es-MX" sz="1600" kern="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</a:rPr>
              <a:t>Reporta fallas.</a:t>
            </a:r>
          </a:p>
        </p:txBody>
      </p:sp>
      <p:sp>
        <p:nvSpPr>
          <p:cNvPr id="10" name="9 Forma libre"/>
          <p:cNvSpPr/>
          <p:nvPr/>
        </p:nvSpPr>
        <p:spPr>
          <a:xfrm>
            <a:off x="2149170" y="6005973"/>
            <a:ext cx="1420572" cy="553856"/>
          </a:xfrm>
          <a:custGeom>
            <a:avLst/>
            <a:gdLst>
              <a:gd name="connsiteX0" fmla="*/ 0 w 1511084"/>
              <a:gd name="connsiteY0" fmla="*/ 60091 h 600908"/>
              <a:gd name="connsiteX1" fmla="*/ 17600 w 1511084"/>
              <a:gd name="connsiteY1" fmla="*/ 17600 h 600908"/>
              <a:gd name="connsiteX2" fmla="*/ 60091 w 1511084"/>
              <a:gd name="connsiteY2" fmla="*/ 0 h 600908"/>
              <a:gd name="connsiteX3" fmla="*/ 1450993 w 1511084"/>
              <a:gd name="connsiteY3" fmla="*/ 0 h 600908"/>
              <a:gd name="connsiteX4" fmla="*/ 1493484 w 1511084"/>
              <a:gd name="connsiteY4" fmla="*/ 17600 h 600908"/>
              <a:gd name="connsiteX5" fmla="*/ 1511084 w 1511084"/>
              <a:gd name="connsiteY5" fmla="*/ 60091 h 600908"/>
              <a:gd name="connsiteX6" fmla="*/ 1511084 w 1511084"/>
              <a:gd name="connsiteY6" fmla="*/ 540817 h 600908"/>
              <a:gd name="connsiteX7" fmla="*/ 1493484 w 1511084"/>
              <a:gd name="connsiteY7" fmla="*/ 583308 h 600908"/>
              <a:gd name="connsiteX8" fmla="*/ 1450993 w 1511084"/>
              <a:gd name="connsiteY8" fmla="*/ 600908 h 600908"/>
              <a:gd name="connsiteX9" fmla="*/ 60091 w 1511084"/>
              <a:gd name="connsiteY9" fmla="*/ 600908 h 600908"/>
              <a:gd name="connsiteX10" fmla="*/ 17600 w 1511084"/>
              <a:gd name="connsiteY10" fmla="*/ 583308 h 600908"/>
              <a:gd name="connsiteX11" fmla="*/ 0 w 1511084"/>
              <a:gd name="connsiteY11" fmla="*/ 540817 h 600908"/>
              <a:gd name="connsiteX12" fmla="*/ 0 w 1511084"/>
              <a:gd name="connsiteY12" fmla="*/ 60091 h 600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11084" h="600908">
                <a:moveTo>
                  <a:pt x="0" y="60091"/>
                </a:moveTo>
                <a:cubicBezTo>
                  <a:pt x="0" y="44154"/>
                  <a:pt x="6331" y="28869"/>
                  <a:pt x="17600" y="17600"/>
                </a:cubicBezTo>
                <a:cubicBezTo>
                  <a:pt x="28869" y="6331"/>
                  <a:pt x="44154" y="0"/>
                  <a:pt x="60091" y="0"/>
                </a:cubicBezTo>
                <a:lnTo>
                  <a:pt x="1450993" y="0"/>
                </a:lnTo>
                <a:cubicBezTo>
                  <a:pt x="1466930" y="0"/>
                  <a:pt x="1482215" y="6331"/>
                  <a:pt x="1493484" y="17600"/>
                </a:cubicBezTo>
                <a:cubicBezTo>
                  <a:pt x="1504753" y="28869"/>
                  <a:pt x="1511084" y="44154"/>
                  <a:pt x="1511084" y="60091"/>
                </a:cubicBezTo>
                <a:lnTo>
                  <a:pt x="1511084" y="540817"/>
                </a:lnTo>
                <a:cubicBezTo>
                  <a:pt x="1511084" y="556754"/>
                  <a:pt x="1504753" y="572039"/>
                  <a:pt x="1493484" y="583308"/>
                </a:cubicBezTo>
                <a:cubicBezTo>
                  <a:pt x="1482215" y="594577"/>
                  <a:pt x="1466930" y="600908"/>
                  <a:pt x="1450993" y="600908"/>
                </a:cubicBezTo>
                <a:lnTo>
                  <a:pt x="60091" y="600908"/>
                </a:lnTo>
                <a:cubicBezTo>
                  <a:pt x="44154" y="600908"/>
                  <a:pt x="28869" y="594577"/>
                  <a:pt x="17600" y="583308"/>
                </a:cubicBezTo>
                <a:cubicBezTo>
                  <a:pt x="6331" y="572039"/>
                  <a:pt x="0" y="556754"/>
                  <a:pt x="0" y="540817"/>
                </a:cubicBezTo>
                <a:lnTo>
                  <a:pt x="0" y="60091"/>
                </a:lnTo>
                <a:close/>
              </a:path>
            </a:pathLst>
          </a:custGeom>
          <a:solidFill>
            <a:srgbClr val="9BBB59"/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spcFirstLastPara="0" vert="horz" wrap="square" lIns="53694" tIns="41264" rIns="53694" bIns="41264" numCol="1" spcCol="1184" anchor="ctr" anchorCtr="0">
            <a:noAutofit/>
          </a:bodyPr>
          <a:lstStyle/>
          <a:p>
            <a:pPr algn="ctr" defTabSz="87006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s-MX" sz="2000" kern="0" dirty="0">
                <a:solidFill>
                  <a:sysClr val="windowText" lastClr="000000"/>
                </a:solidFill>
                <a:latin typeface="Calibri"/>
              </a:rPr>
              <a:t>Usuario</a:t>
            </a:r>
          </a:p>
        </p:txBody>
      </p:sp>
      <p:sp>
        <p:nvSpPr>
          <p:cNvPr id="11" name="10 Forma libre"/>
          <p:cNvSpPr/>
          <p:nvPr/>
        </p:nvSpPr>
        <p:spPr>
          <a:xfrm>
            <a:off x="3522792" y="1527186"/>
            <a:ext cx="1598143" cy="2046009"/>
          </a:xfrm>
          <a:custGeom>
            <a:avLst/>
            <a:gdLst>
              <a:gd name="connsiteX0" fmla="*/ 0 w 1699969"/>
              <a:gd name="connsiteY0" fmla="*/ 140212 h 1402119"/>
              <a:gd name="connsiteX1" fmla="*/ 41067 w 1699969"/>
              <a:gd name="connsiteY1" fmla="*/ 41067 h 1402119"/>
              <a:gd name="connsiteX2" fmla="*/ 140212 w 1699969"/>
              <a:gd name="connsiteY2" fmla="*/ 0 h 1402119"/>
              <a:gd name="connsiteX3" fmla="*/ 1559757 w 1699969"/>
              <a:gd name="connsiteY3" fmla="*/ 0 h 1402119"/>
              <a:gd name="connsiteX4" fmla="*/ 1658902 w 1699969"/>
              <a:gd name="connsiteY4" fmla="*/ 41067 h 1402119"/>
              <a:gd name="connsiteX5" fmla="*/ 1699969 w 1699969"/>
              <a:gd name="connsiteY5" fmla="*/ 140212 h 1402119"/>
              <a:gd name="connsiteX6" fmla="*/ 1699969 w 1699969"/>
              <a:gd name="connsiteY6" fmla="*/ 1261907 h 1402119"/>
              <a:gd name="connsiteX7" fmla="*/ 1658902 w 1699969"/>
              <a:gd name="connsiteY7" fmla="*/ 1361052 h 1402119"/>
              <a:gd name="connsiteX8" fmla="*/ 1559757 w 1699969"/>
              <a:gd name="connsiteY8" fmla="*/ 1402119 h 1402119"/>
              <a:gd name="connsiteX9" fmla="*/ 140212 w 1699969"/>
              <a:gd name="connsiteY9" fmla="*/ 1402119 h 1402119"/>
              <a:gd name="connsiteX10" fmla="*/ 41067 w 1699969"/>
              <a:gd name="connsiteY10" fmla="*/ 1361052 h 1402119"/>
              <a:gd name="connsiteX11" fmla="*/ 0 w 1699969"/>
              <a:gd name="connsiteY11" fmla="*/ 1261907 h 1402119"/>
              <a:gd name="connsiteX12" fmla="*/ 0 w 1699969"/>
              <a:gd name="connsiteY12" fmla="*/ 140212 h 1402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99969" h="1402119">
                <a:moveTo>
                  <a:pt x="0" y="140212"/>
                </a:moveTo>
                <a:cubicBezTo>
                  <a:pt x="0" y="103025"/>
                  <a:pt x="14772" y="67362"/>
                  <a:pt x="41067" y="41067"/>
                </a:cubicBezTo>
                <a:cubicBezTo>
                  <a:pt x="67362" y="14772"/>
                  <a:pt x="103025" y="0"/>
                  <a:pt x="140212" y="0"/>
                </a:cubicBezTo>
                <a:lnTo>
                  <a:pt x="1559757" y="0"/>
                </a:lnTo>
                <a:cubicBezTo>
                  <a:pt x="1596944" y="0"/>
                  <a:pt x="1632607" y="14772"/>
                  <a:pt x="1658902" y="41067"/>
                </a:cubicBezTo>
                <a:cubicBezTo>
                  <a:pt x="1685197" y="67362"/>
                  <a:pt x="1699969" y="103025"/>
                  <a:pt x="1699969" y="140212"/>
                </a:cubicBezTo>
                <a:lnTo>
                  <a:pt x="1699969" y="1261907"/>
                </a:lnTo>
                <a:cubicBezTo>
                  <a:pt x="1699969" y="1299094"/>
                  <a:pt x="1685197" y="1334757"/>
                  <a:pt x="1658902" y="1361052"/>
                </a:cubicBezTo>
                <a:cubicBezTo>
                  <a:pt x="1632607" y="1387347"/>
                  <a:pt x="1596944" y="1402119"/>
                  <a:pt x="1559757" y="1402119"/>
                </a:cubicBezTo>
                <a:lnTo>
                  <a:pt x="140212" y="1402119"/>
                </a:lnTo>
                <a:cubicBezTo>
                  <a:pt x="103025" y="1402119"/>
                  <a:pt x="67362" y="1387347"/>
                  <a:pt x="41067" y="1361052"/>
                </a:cubicBezTo>
                <a:cubicBezTo>
                  <a:pt x="14772" y="1334757"/>
                  <a:pt x="0" y="1299094"/>
                  <a:pt x="0" y="1261907"/>
                </a:cubicBezTo>
                <a:lnTo>
                  <a:pt x="0" y="140212"/>
                </a:lnTo>
                <a:close/>
              </a:path>
            </a:pathLst>
          </a:custGeom>
          <a:solidFill>
            <a:sysClr val="window" lastClr="FFFFFF">
              <a:alpha val="90000"/>
              <a:hueOff val="0"/>
              <a:satOff val="0"/>
              <a:lumOff val="0"/>
              <a:alphaOff val="0"/>
            </a:sysClr>
          </a:solidFill>
          <a:ln w="25400" cap="flat" cmpd="sng" algn="ctr">
            <a:solidFill>
              <a:srgbClr val="00B050"/>
            </a:solidFill>
            <a:prstDash val="solid"/>
          </a:ln>
          <a:effectLst/>
        </p:spPr>
        <p:txBody>
          <a:bodyPr spcFirstLastPara="0" vert="horz" wrap="square" lIns="60262" tIns="340315" rIns="60262" bIns="60262" numCol="1" spcCol="1184" anchor="t" anchorCtr="0">
            <a:noAutofit/>
          </a:bodyPr>
          <a:lstStyle/>
          <a:p>
            <a:pPr marL="159809" lvl="1" indent="-159809" defTabSz="70434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  <a:defRPr/>
            </a:pPr>
            <a:r>
              <a:rPr lang="es-MX" sz="1600" kern="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</a:rPr>
              <a:t>Instala.</a:t>
            </a:r>
          </a:p>
          <a:p>
            <a:pPr marL="159809" lvl="1" indent="-159809" defTabSz="70434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  <a:defRPr/>
            </a:pPr>
            <a:r>
              <a:rPr lang="es-MX" sz="1600" kern="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</a:rPr>
              <a:t>Solicita información.</a:t>
            </a:r>
          </a:p>
          <a:p>
            <a:pPr marL="159809" lvl="1" indent="-159809" defTabSz="70434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  <a:defRPr/>
            </a:pPr>
            <a:r>
              <a:rPr lang="es-MX" sz="1600" kern="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</a:rPr>
              <a:t>Presta servicios.</a:t>
            </a:r>
          </a:p>
          <a:p>
            <a:pPr marL="159809" lvl="1" indent="-159809" defTabSz="70434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  <a:defRPr/>
            </a:pPr>
            <a:r>
              <a:rPr lang="es-MX" sz="1600" kern="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</a:rPr>
              <a:t>Resuelve fallas.</a:t>
            </a:r>
          </a:p>
        </p:txBody>
      </p:sp>
      <p:sp>
        <p:nvSpPr>
          <p:cNvPr id="12" name="11 Forma libre"/>
          <p:cNvSpPr/>
          <p:nvPr/>
        </p:nvSpPr>
        <p:spPr>
          <a:xfrm>
            <a:off x="3877935" y="1250257"/>
            <a:ext cx="1420572" cy="553856"/>
          </a:xfrm>
          <a:custGeom>
            <a:avLst/>
            <a:gdLst>
              <a:gd name="connsiteX0" fmla="*/ 0 w 1511084"/>
              <a:gd name="connsiteY0" fmla="*/ 60091 h 600908"/>
              <a:gd name="connsiteX1" fmla="*/ 17600 w 1511084"/>
              <a:gd name="connsiteY1" fmla="*/ 17600 h 600908"/>
              <a:gd name="connsiteX2" fmla="*/ 60091 w 1511084"/>
              <a:gd name="connsiteY2" fmla="*/ 0 h 600908"/>
              <a:gd name="connsiteX3" fmla="*/ 1450993 w 1511084"/>
              <a:gd name="connsiteY3" fmla="*/ 0 h 600908"/>
              <a:gd name="connsiteX4" fmla="*/ 1493484 w 1511084"/>
              <a:gd name="connsiteY4" fmla="*/ 17600 h 600908"/>
              <a:gd name="connsiteX5" fmla="*/ 1511084 w 1511084"/>
              <a:gd name="connsiteY5" fmla="*/ 60091 h 600908"/>
              <a:gd name="connsiteX6" fmla="*/ 1511084 w 1511084"/>
              <a:gd name="connsiteY6" fmla="*/ 540817 h 600908"/>
              <a:gd name="connsiteX7" fmla="*/ 1493484 w 1511084"/>
              <a:gd name="connsiteY7" fmla="*/ 583308 h 600908"/>
              <a:gd name="connsiteX8" fmla="*/ 1450993 w 1511084"/>
              <a:gd name="connsiteY8" fmla="*/ 600908 h 600908"/>
              <a:gd name="connsiteX9" fmla="*/ 60091 w 1511084"/>
              <a:gd name="connsiteY9" fmla="*/ 600908 h 600908"/>
              <a:gd name="connsiteX10" fmla="*/ 17600 w 1511084"/>
              <a:gd name="connsiteY10" fmla="*/ 583308 h 600908"/>
              <a:gd name="connsiteX11" fmla="*/ 0 w 1511084"/>
              <a:gd name="connsiteY11" fmla="*/ 540817 h 600908"/>
              <a:gd name="connsiteX12" fmla="*/ 0 w 1511084"/>
              <a:gd name="connsiteY12" fmla="*/ 60091 h 600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11084" h="600908">
                <a:moveTo>
                  <a:pt x="0" y="60091"/>
                </a:moveTo>
                <a:cubicBezTo>
                  <a:pt x="0" y="44154"/>
                  <a:pt x="6331" y="28869"/>
                  <a:pt x="17600" y="17600"/>
                </a:cubicBezTo>
                <a:cubicBezTo>
                  <a:pt x="28869" y="6331"/>
                  <a:pt x="44154" y="0"/>
                  <a:pt x="60091" y="0"/>
                </a:cubicBezTo>
                <a:lnTo>
                  <a:pt x="1450993" y="0"/>
                </a:lnTo>
                <a:cubicBezTo>
                  <a:pt x="1466930" y="0"/>
                  <a:pt x="1482215" y="6331"/>
                  <a:pt x="1493484" y="17600"/>
                </a:cubicBezTo>
                <a:cubicBezTo>
                  <a:pt x="1504753" y="28869"/>
                  <a:pt x="1511084" y="44154"/>
                  <a:pt x="1511084" y="60091"/>
                </a:cubicBezTo>
                <a:lnTo>
                  <a:pt x="1511084" y="540817"/>
                </a:lnTo>
                <a:cubicBezTo>
                  <a:pt x="1511084" y="556754"/>
                  <a:pt x="1504753" y="572039"/>
                  <a:pt x="1493484" y="583308"/>
                </a:cubicBezTo>
                <a:cubicBezTo>
                  <a:pt x="1482215" y="594577"/>
                  <a:pt x="1466930" y="600908"/>
                  <a:pt x="1450993" y="600908"/>
                </a:cubicBezTo>
                <a:lnTo>
                  <a:pt x="60091" y="600908"/>
                </a:lnTo>
                <a:cubicBezTo>
                  <a:pt x="44154" y="600908"/>
                  <a:pt x="28869" y="594577"/>
                  <a:pt x="17600" y="583308"/>
                </a:cubicBezTo>
                <a:cubicBezTo>
                  <a:pt x="6331" y="572039"/>
                  <a:pt x="0" y="556754"/>
                  <a:pt x="0" y="540817"/>
                </a:cubicBezTo>
                <a:lnTo>
                  <a:pt x="0" y="60091"/>
                </a:lnTo>
                <a:close/>
              </a:path>
            </a:pathLst>
          </a:custGeom>
          <a:solidFill>
            <a:srgbClr val="9BBB59"/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spcFirstLastPara="0" vert="horz" wrap="square" lIns="53694" tIns="41264" rIns="53694" bIns="41264" numCol="1" spcCol="1184" anchor="ctr" anchorCtr="0">
            <a:noAutofit/>
          </a:bodyPr>
          <a:lstStyle/>
          <a:p>
            <a:pPr algn="ctr" defTabSz="87006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s-MX" sz="2000" dirty="0">
                <a:solidFill>
                  <a:sysClr val="windowText" lastClr="000000"/>
                </a:solidFill>
                <a:latin typeface="Calibri"/>
              </a:rPr>
              <a:t>Operadores</a:t>
            </a:r>
          </a:p>
        </p:txBody>
      </p:sp>
      <p:sp>
        <p:nvSpPr>
          <p:cNvPr id="13" name="12 Forma libre"/>
          <p:cNvSpPr/>
          <p:nvPr/>
        </p:nvSpPr>
        <p:spPr>
          <a:xfrm>
            <a:off x="5366202" y="2444911"/>
            <a:ext cx="1598143" cy="3705252"/>
          </a:xfrm>
          <a:custGeom>
            <a:avLst/>
            <a:gdLst>
              <a:gd name="connsiteX0" fmla="*/ 0 w 1699969"/>
              <a:gd name="connsiteY0" fmla="*/ 140212 h 1402119"/>
              <a:gd name="connsiteX1" fmla="*/ 41067 w 1699969"/>
              <a:gd name="connsiteY1" fmla="*/ 41067 h 1402119"/>
              <a:gd name="connsiteX2" fmla="*/ 140212 w 1699969"/>
              <a:gd name="connsiteY2" fmla="*/ 0 h 1402119"/>
              <a:gd name="connsiteX3" fmla="*/ 1559757 w 1699969"/>
              <a:gd name="connsiteY3" fmla="*/ 0 h 1402119"/>
              <a:gd name="connsiteX4" fmla="*/ 1658902 w 1699969"/>
              <a:gd name="connsiteY4" fmla="*/ 41067 h 1402119"/>
              <a:gd name="connsiteX5" fmla="*/ 1699969 w 1699969"/>
              <a:gd name="connsiteY5" fmla="*/ 140212 h 1402119"/>
              <a:gd name="connsiteX6" fmla="*/ 1699969 w 1699969"/>
              <a:gd name="connsiteY6" fmla="*/ 1261907 h 1402119"/>
              <a:gd name="connsiteX7" fmla="*/ 1658902 w 1699969"/>
              <a:gd name="connsiteY7" fmla="*/ 1361052 h 1402119"/>
              <a:gd name="connsiteX8" fmla="*/ 1559757 w 1699969"/>
              <a:gd name="connsiteY8" fmla="*/ 1402119 h 1402119"/>
              <a:gd name="connsiteX9" fmla="*/ 140212 w 1699969"/>
              <a:gd name="connsiteY9" fmla="*/ 1402119 h 1402119"/>
              <a:gd name="connsiteX10" fmla="*/ 41067 w 1699969"/>
              <a:gd name="connsiteY10" fmla="*/ 1361052 h 1402119"/>
              <a:gd name="connsiteX11" fmla="*/ 0 w 1699969"/>
              <a:gd name="connsiteY11" fmla="*/ 1261907 h 1402119"/>
              <a:gd name="connsiteX12" fmla="*/ 0 w 1699969"/>
              <a:gd name="connsiteY12" fmla="*/ 140212 h 1402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99969" h="1402119">
                <a:moveTo>
                  <a:pt x="0" y="140212"/>
                </a:moveTo>
                <a:cubicBezTo>
                  <a:pt x="0" y="103025"/>
                  <a:pt x="14772" y="67362"/>
                  <a:pt x="41067" y="41067"/>
                </a:cubicBezTo>
                <a:cubicBezTo>
                  <a:pt x="67362" y="14772"/>
                  <a:pt x="103025" y="0"/>
                  <a:pt x="140212" y="0"/>
                </a:cubicBezTo>
                <a:lnTo>
                  <a:pt x="1559757" y="0"/>
                </a:lnTo>
                <a:cubicBezTo>
                  <a:pt x="1596944" y="0"/>
                  <a:pt x="1632607" y="14772"/>
                  <a:pt x="1658902" y="41067"/>
                </a:cubicBezTo>
                <a:cubicBezTo>
                  <a:pt x="1685197" y="67362"/>
                  <a:pt x="1699969" y="103025"/>
                  <a:pt x="1699969" y="140212"/>
                </a:cubicBezTo>
                <a:lnTo>
                  <a:pt x="1699969" y="1261907"/>
                </a:lnTo>
                <a:cubicBezTo>
                  <a:pt x="1699969" y="1299094"/>
                  <a:pt x="1685197" y="1334757"/>
                  <a:pt x="1658902" y="1361052"/>
                </a:cubicBezTo>
                <a:cubicBezTo>
                  <a:pt x="1632607" y="1387347"/>
                  <a:pt x="1596944" y="1402119"/>
                  <a:pt x="1559757" y="1402119"/>
                </a:cubicBezTo>
                <a:lnTo>
                  <a:pt x="140212" y="1402119"/>
                </a:lnTo>
                <a:cubicBezTo>
                  <a:pt x="103025" y="1402119"/>
                  <a:pt x="67362" y="1387347"/>
                  <a:pt x="41067" y="1361052"/>
                </a:cubicBezTo>
                <a:cubicBezTo>
                  <a:pt x="14772" y="1334757"/>
                  <a:pt x="0" y="1299094"/>
                  <a:pt x="0" y="1261907"/>
                </a:cubicBezTo>
                <a:lnTo>
                  <a:pt x="0" y="140212"/>
                </a:lnTo>
                <a:close/>
              </a:path>
            </a:pathLst>
          </a:custGeom>
          <a:solidFill>
            <a:sysClr val="window" lastClr="FFFFFF">
              <a:alpha val="90000"/>
              <a:hueOff val="0"/>
              <a:satOff val="0"/>
              <a:lumOff val="0"/>
              <a:alphaOff val="0"/>
            </a:sysClr>
          </a:solidFill>
          <a:ln w="25400" cap="flat" cmpd="sng" algn="ctr">
            <a:solidFill>
              <a:srgbClr val="00B050"/>
            </a:solidFill>
            <a:prstDash val="solid"/>
          </a:ln>
          <a:effectLst/>
        </p:spPr>
        <p:txBody>
          <a:bodyPr spcFirstLastPara="0" vert="horz" wrap="square" lIns="60262" tIns="340315" rIns="60262" bIns="60262" numCol="1" spcCol="1184" anchor="t" anchorCtr="0">
            <a:noAutofit/>
          </a:bodyPr>
          <a:lstStyle/>
          <a:p>
            <a:pPr marL="159809" lvl="1" indent="-159809" defTabSz="70434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  <a:defRPr/>
            </a:pPr>
            <a:r>
              <a:rPr lang="es-MX" sz="1600" kern="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</a:rPr>
              <a:t>Asiste en la instalación.</a:t>
            </a:r>
          </a:p>
          <a:p>
            <a:pPr marL="159809" lvl="1" indent="-159809" defTabSz="70434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  <a:defRPr/>
            </a:pPr>
            <a:r>
              <a:rPr lang="es-MX" sz="1600" kern="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</a:rPr>
              <a:t>Recibe reportes de falla.</a:t>
            </a:r>
          </a:p>
          <a:p>
            <a:pPr marL="159809" lvl="1" indent="-159809" defTabSz="70434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  <a:defRPr/>
            </a:pPr>
            <a:r>
              <a:rPr lang="es-MX" sz="1600" kern="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</a:rPr>
              <a:t>Resuelve fallas 1er. Nivel.</a:t>
            </a:r>
          </a:p>
          <a:p>
            <a:pPr marL="159809" lvl="1" indent="-159809" defTabSz="70434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  <a:defRPr/>
            </a:pPr>
            <a:r>
              <a:rPr lang="es-MX" sz="1600" kern="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</a:rPr>
              <a:t>Escala a Mesas de Proveedores 2do. Nivel.</a:t>
            </a:r>
          </a:p>
          <a:p>
            <a:pPr marL="159809" lvl="1" indent="-159809" defTabSz="70434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  <a:defRPr/>
            </a:pPr>
            <a:r>
              <a:rPr lang="es-MX" sz="1600" kern="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</a:rPr>
              <a:t>Escala a grupos </a:t>
            </a:r>
            <a:r>
              <a:rPr lang="es-MX" sz="1600" kern="0" dirty="0" err="1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</a:rPr>
              <a:t>resolutores</a:t>
            </a:r>
            <a:r>
              <a:rPr lang="es-MX" sz="1600" kern="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</a:rPr>
              <a:t>.</a:t>
            </a:r>
          </a:p>
          <a:p>
            <a:pPr marL="159809" lvl="1" indent="-159809" defTabSz="70434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  <a:defRPr/>
            </a:pPr>
            <a:r>
              <a:rPr lang="es-MX" sz="1600" kern="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</a:rPr>
              <a:t>Da seguimiento a soluciones.</a:t>
            </a:r>
          </a:p>
        </p:txBody>
      </p:sp>
      <p:sp>
        <p:nvSpPr>
          <p:cNvPr id="14" name="13 Forma libre"/>
          <p:cNvSpPr/>
          <p:nvPr/>
        </p:nvSpPr>
        <p:spPr>
          <a:xfrm>
            <a:off x="5721345" y="5873234"/>
            <a:ext cx="1420572" cy="553856"/>
          </a:xfrm>
          <a:custGeom>
            <a:avLst/>
            <a:gdLst>
              <a:gd name="connsiteX0" fmla="*/ 0 w 1511084"/>
              <a:gd name="connsiteY0" fmla="*/ 60091 h 600908"/>
              <a:gd name="connsiteX1" fmla="*/ 17600 w 1511084"/>
              <a:gd name="connsiteY1" fmla="*/ 17600 h 600908"/>
              <a:gd name="connsiteX2" fmla="*/ 60091 w 1511084"/>
              <a:gd name="connsiteY2" fmla="*/ 0 h 600908"/>
              <a:gd name="connsiteX3" fmla="*/ 1450993 w 1511084"/>
              <a:gd name="connsiteY3" fmla="*/ 0 h 600908"/>
              <a:gd name="connsiteX4" fmla="*/ 1493484 w 1511084"/>
              <a:gd name="connsiteY4" fmla="*/ 17600 h 600908"/>
              <a:gd name="connsiteX5" fmla="*/ 1511084 w 1511084"/>
              <a:gd name="connsiteY5" fmla="*/ 60091 h 600908"/>
              <a:gd name="connsiteX6" fmla="*/ 1511084 w 1511084"/>
              <a:gd name="connsiteY6" fmla="*/ 540817 h 600908"/>
              <a:gd name="connsiteX7" fmla="*/ 1493484 w 1511084"/>
              <a:gd name="connsiteY7" fmla="*/ 583308 h 600908"/>
              <a:gd name="connsiteX8" fmla="*/ 1450993 w 1511084"/>
              <a:gd name="connsiteY8" fmla="*/ 600908 h 600908"/>
              <a:gd name="connsiteX9" fmla="*/ 60091 w 1511084"/>
              <a:gd name="connsiteY9" fmla="*/ 600908 h 600908"/>
              <a:gd name="connsiteX10" fmla="*/ 17600 w 1511084"/>
              <a:gd name="connsiteY10" fmla="*/ 583308 h 600908"/>
              <a:gd name="connsiteX11" fmla="*/ 0 w 1511084"/>
              <a:gd name="connsiteY11" fmla="*/ 540817 h 600908"/>
              <a:gd name="connsiteX12" fmla="*/ 0 w 1511084"/>
              <a:gd name="connsiteY12" fmla="*/ 60091 h 600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11084" h="600908">
                <a:moveTo>
                  <a:pt x="0" y="60091"/>
                </a:moveTo>
                <a:cubicBezTo>
                  <a:pt x="0" y="44154"/>
                  <a:pt x="6331" y="28869"/>
                  <a:pt x="17600" y="17600"/>
                </a:cubicBezTo>
                <a:cubicBezTo>
                  <a:pt x="28869" y="6331"/>
                  <a:pt x="44154" y="0"/>
                  <a:pt x="60091" y="0"/>
                </a:cubicBezTo>
                <a:lnTo>
                  <a:pt x="1450993" y="0"/>
                </a:lnTo>
                <a:cubicBezTo>
                  <a:pt x="1466930" y="0"/>
                  <a:pt x="1482215" y="6331"/>
                  <a:pt x="1493484" y="17600"/>
                </a:cubicBezTo>
                <a:cubicBezTo>
                  <a:pt x="1504753" y="28869"/>
                  <a:pt x="1511084" y="44154"/>
                  <a:pt x="1511084" y="60091"/>
                </a:cubicBezTo>
                <a:lnTo>
                  <a:pt x="1511084" y="540817"/>
                </a:lnTo>
                <a:cubicBezTo>
                  <a:pt x="1511084" y="556754"/>
                  <a:pt x="1504753" y="572039"/>
                  <a:pt x="1493484" y="583308"/>
                </a:cubicBezTo>
                <a:cubicBezTo>
                  <a:pt x="1482215" y="594577"/>
                  <a:pt x="1466930" y="600908"/>
                  <a:pt x="1450993" y="600908"/>
                </a:cubicBezTo>
                <a:lnTo>
                  <a:pt x="60091" y="600908"/>
                </a:lnTo>
                <a:cubicBezTo>
                  <a:pt x="44154" y="600908"/>
                  <a:pt x="28869" y="594577"/>
                  <a:pt x="17600" y="583308"/>
                </a:cubicBezTo>
                <a:cubicBezTo>
                  <a:pt x="6331" y="572039"/>
                  <a:pt x="0" y="556754"/>
                  <a:pt x="0" y="540817"/>
                </a:cubicBezTo>
                <a:lnTo>
                  <a:pt x="0" y="60091"/>
                </a:lnTo>
                <a:close/>
              </a:path>
            </a:pathLst>
          </a:custGeom>
          <a:solidFill>
            <a:srgbClr val="9BBB59"/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spcFirstLastPara="0" vert="horz" wrap="square" lIns="53694" tIns="41264" rIns="53694" bIns="41264" numCol="1" spcCol="1184" anchor="ctr" anchorCtr="0">
            <a:noAutofit/>
          </a:bodyPr>
          <a:lstStyle/>
          <a:p>
            <a:pPr algn="ctr" defTabSz="87006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s-MX" sz="2000" kern="0" dirty="0">
                <a:solidFill>
                  <a:sysClr val="windowText" lastClr="000000"/>
                </a:solidFill>
                <a:latin typeface="Calibri"/>
              </a:rPr>
              <a:t>Mesa  de Ayuda</a:t>
            </a:r>
          </a:p>
        </p:txBody>
      </p:sp>
      <p:sp>
        <p:nvSpPr>
          <p:cNvPr id="15" name="14 Forma libre"/>
          <p:cNvSpPr/>
          <p:nvPr/>
        </p:nvSpPr>
        <p:spPr>
          <a:xfrm>
            <a:off x="7481410" y="2577651"/>
            <a:ext cx="1598143" cy="2046009"/>
          </a:xfrm>
          <a:custGeom>
            <a:avLst/>
            <a:gdLst>
              <a:gd name="connsiteX0" fmla="*/ 0 w 1699969"/>
              <a:gd name="connsiteY0" fmla="*/ 140212 h 1402119"/>
              <a:gd name="connsiteX1" fmla="*/ 41067 w 1699969"/>
              <a:gd name="connsiteY1" fmla="*/ 41067 h 1402119"/>
              <a:gd name="connsiteX2" fmla="*/ 140212 w 1699969"/>
              <a:gd name="connsiteY2" fmla="*/ 0 h 1402119"/>
              <a:gd name="connsiteX3" fmla="*/ 1559757 w 1699969"/>
              <a:gd name="connsiteY3" fmla="*/ 0 h 1402119"/>
              <a:gd name="connsiteX4" fmla="*/ 1658902 w 1699969"/>
              <a:gd name="connsiteY4" fmla="*/ 41067 h 1402119"/>
              <a:gd name="connsiteX5" fmla="*/ 1699969 w 1699969"/>
              <a:gd name="connsiteY5" fmla="*/ 140212 h 1402119"/>
              <a:gd name="connsiteX6" fmla="*/ 1699969 w 1699969"/>
              <a:gd name="connsiteY6" fmla="*/ 1261907 h 1402119"/>
              <a:gd name="connsiteX7" fmla="*/ 1658902 w 1699969"/>
              <a:gd name="connsiteY7" fmla="*/ 1361052 h 1402119"/>
              <a:gd name="connsiteX8" fmla="*/ 1559757 w 1699969"/>
              <a:gd name="connsiteY8" fmla="*/ 1402119 h 1402119"/>
              <a:gd name="connsiteX9" fmla="*/ 140212 w 1699969"/>
              <a:gd name="connsiteY9" fmla="*/ 1402119 h 1402119"/>
              <a:gd name="connsiteX10" fmla="*/ 41067 w 1699969"/>
              <a:gd name="connsiteY10" fmla="*/ 1361052 h 1402119"/>
              <a:gd name="connsiteX11" fmla="*/ 0 w 1699969"/>
              <a:gd name="connsiteY11" fmla="*/ 1261907 h 1402119"/>
              <a:gd name="connsiteX12" fmla="*/ 0 w 1699969"/>
              <a:gd name="connsiteY12" fmla="*/ 140212 h 1402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99969" h="1402119">
                <a:moveTo>
                  <a:pt x="0" y="140212"/>
                </a:moveTo>
                <a:cubicBezTo>
                  <a:pt x="0" y="103025"/>
                  <a:pt x="14772" y="67362"/>
                  <a:pt x="41067" y="41067"/>
                </a:cubicBezTo>
                <a:cubicBezTo>
                  <a:pt x="67362" y="14772"/>
                  <a:pt x="103025" y="0"/>
                  <a:pt x="140212" y="0"/>
                </a:cubicBezTo>
                <a:lnTo>
                  <a:pt x="1559757" y="0"/>
                </a:lnTo>
                <a:cubicBezTo>
                  <a:pt x="1596944" y="0"/>
                  <a:pt x="1632607" y="14772"/>
                  <a:pt x="1658902" y="41067"/>
                </a:cubicBezTo>
                <a:cubicBezTo>
                  <a:pt x="1685197" y="67362"/>
                  <a:pt x="1699969" y="103025"/>
                  <a:pt x="1699969" y="140212"/>
                </a:cubicBezTo>
                <a:lnTo>
                  <a:pt x="1699969" y="1261907"/>
                </a:lnTo>
                <a:cubicBezTo>
                  <a:pt x="1699969" y="1299094"/>
                  <a:pt x="1685197" y="1334757"/>
                  <a:pt x="1658902" y="1361052"/>
                </a:cubicBezTo>
                <a:cubicBezTo>
                  <a:pt x="1632607" y="1387347"/>
                  <a:pt x="1596944" y="1402119"/>
                  <a:pt x="1559757" y="1402119"/>
                </a:cubicBezTo>
                <a:lnTo>
                  <a:pt x="140212" y="1402119"/>
                </a:lnTo>
                <a:cubicBezTo>
                  <a:pt x="103025" y="1402119"/>
                  <a:pt x="67362" y="1387347"/>
                  <a:pt x="41067" y="1361052"/>
                </a:cubicBezTo>
                <a:cubicBezTo>
                  <a:pt x="14772" y="1334757"/>
                  <a:pt x="0" y="1299094"/>
                  <a:pt x="0" y="1261907"/>
                </a:cubicBezTo>
                <a:lnTo>
                  <a:pt x="0" y="140212"/>
                </a:lnTo>
                <a:close/>
              </a:path>
            </a:pathLst>
          </a:custGeom>
          <a:solidFill>
            <a:sysClr val="window" lastClr="FFFFFF">
              <a:alpha val="90000"/>
              <a:hueOff val="0"/>
              <a:satOff val="0"/>
              <a:lumOff val="0"/>
              <a:alphaOff val="0"/>
            </a:sysClr>
          </a:solidFill>
          <a:ln w="25400" cap="flat" cmpd="sng" algn="ctr">
            <a:solidFill>
              <a:srgbClr val="00B050"/>
            </a:solidFill>
            <a:prstDash val="solid"/>
          </a:ln>
          <a:effectLst/>
        </p:spPr>
        <p:txBody>
          <a:bodyPr spcFirstLastPara="0" vert="horz" wrap="square" lIns="60262" tIns="340315" rIns="60262" bIns="60262" numCol="1" spcCol="1184" anchor="t" anchorCtr="0">
            <a:noAutofit/>
          </a:bodyPr>
          <a:lstStyle/>
          <a:p>
            <a:pPr marL="159809" lvl="1" indent="-159809" defTabSz="70434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  <a:defRPr/>
            </a:pPr>
            <a:r>
              <a:rPr lang="es-MX" sz="1600" kern="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</a:rPr>
              <a:t>Coordinan programas de instalación en sitios.</a:t>
            </a:r>
          </a:p>
          <a:p>
            <a:pPr marL="159809" lvl="1" indent="-159809" defTabSz="70434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  <a:defRPr/>
            </a:pPr>
            <a:r>
              <a:rPr lang="es-MX" sz="1600" kern="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</a:rPr>
              <a:t>Resuelven problemáticas.</a:t>
            </a:r>
          </a:p>
          <a:p>
            <a:pPr marL="159809" lvl="1" indent="-159809" defTabSz="70434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  <a:defRPr/>
            </a:pPr>
            <a:endParaRPr lang="es-MX" sz="1600" kern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</a:endParaRPr>
          </a:p>
        </p:txBody>
      </p:sp>
      <p:sp>
        <p:nvSpPr>
          <p:cNvPr id="16" name="15 Forma libre"/>
          <p:cNvSpPr/>
          <p:nvPr/>
        </p:nvSpPr>
        <p:spPr>
          <a:xfrm>
            <a:off x="7819884" y="4346732"/>
            <a:ext cx="1420572" cy="553856"/>
          </a:xfrm>
          <a:custGeom>
            <a:avLst/>
            <a:gdLst>
              <a:gd name="connsiteX0" fmla="*/ 0 w 1511084"/>
              <a:gd name="connsiteY0" fmla="*/ 60091 h 600908"/>
              <a:gd name="connsiteX1" fmla="*/ 17600 w 1511084"/>
              <a:gd name="connsiteY1" fmla="*/ 17600 h 600908"/>
              <a:gd name="connsiteX2" fmla="*/ 60091 w 1511084"/>
              <a:gd name="connsiteY2" fmla="*/ 0 h 600908"/>
              <a:gd name="connsiteX3" fmla="*/ 1450993 w 1511084"/>
              <a:gd name="connsiteY3" fmla="*/ 0 h 600908"/>
              <a:gd name="connsiteX4" fmla="*/ 1493484 w 1511084"/>
              <a:gd name="connsiteY4" fmla="*/ 17600 h 600908"/>
              <a:gd name="connsiteX5" fmla="*/ 1511084 w 1511084"/>
              <a:gd name="connsiteY5" fmla="*/ 60091 h 600908"/>
              <a:gd name="connsiteX6" fmla="*/ 1511084 w 1511084"/>
              <a:gd name="connsiteY6" fmla="*/ 540817 h 600908"/>
              <a:gd name="connsiteX7" fmla="*/ 1493484 w 1511084"/>
              <a:gd name="connsiteY7" fmla="*/ 583308 h 600908"/>
              <a:gd name="connsiteX8" fmla="*/ 1450993 w 1511084"/>
              <a:gd name="connsiteY8" fmla="*/ 600908 h 600908"/>
              <a:gd name="connsiteX9" fmla="*/ 60091 w 1511084"/>
              <a:gd name="connsiteY9" fmla="*/ 600908 h 600908"/>
              <a:gd name="connsiteX10" fmla="*/ 17600 w 1511084"/>
              <a:gd name="connsiteY10" fmla="*/ 583308 h 600908"/>
              <a:gd name="connsiteX11" fmla="*/ 0 w 1511084"/>
              <a:gd name="connsiteY11" fmla="*/ 540817 h 600908"/>
              <a:gd name="connsiteX12" fmla="*/ 0 w 1511084"/>
              <a:gd name="connsiteY12" fmla="*/ 60091 h 600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11084" h="600908">
                <a:moveTo>
                  <a:pt x="0" y="60091"/>
                </a:moveTo>
                <a:cubicBezTo>
                  <a:pt x="0" y="44154"/>
                  <a:pt x="6331" y="28869"/>
                  <a:pt x="17600" y="17600"/>
                </a:cubicBezTo>
                <a:cubicBezTo>
                  <a:pt x="28869" y="6331"/>
                  <a:pt x="44154" y="0"/>
                  <a:pt x="60091" y="0"/>
                </a:cubicBezTo>
                <a:lnTo>
                  <a:pt x="1450993" y="0"/>
                </a:lnTo>
                <a:cubicBezTo>
                  <a:pt x="1466930" y="0"/>
                  <a:pt x="1482215" y="6331"/>
                  <a:pt x="1493484" y="17600"/>
                </a:cubicBezTo>
                <a:cubicBezTo>
                  <a:pt x="1504753" y="28869"/>
                  <a:pt x="1511084" y="44154"/>
                  <a:pt x="1511084" y="60091"/>
                </a:cubicBezTo>
                <a:lnTo>
                  <a:pt x="1511084" y="540817"/>
                </a:lnTo>
                <a:cubicBezTo>
                  <a:pt x="1511084" y="556754"/>
                  <a:pt x="1504753" y="572039"/>
                  <a:pt x="1493484" y="583308"/>
                </a:cubicBezTo>
                <a:cubicBezTo>
                  <a:pt x="1482215" y="594577"/>
                  <a:pt x="1466930" y="600908"/>
                  <a:pt x="1450993" y="600908"/>
                </a:cubicBezTo>
                <a:lnTo>
                  <a:pt x="60091" y="600908"/>
                </a:lnTo>
                <a:cubicBezTo>
                  <a:pt x="44154" y="600908"/>
                  <a:pt x="28869" y="594577"/>
                  <a:pt x="17600" y="583308"/>
                </a:cubicBezTo>
                <a:cubicBezTo>
                  <a:pt x="6331" y="572039"/>
                  <a:pt x="0" y="556754"/>
                  <a:pt x="0" y="540817"/>
                </a:cubicBezTo>
                <a:lnTo>
                  <a:pt x="0" y="60091"/>
                </a:lnTo>
                <a:close/>
              </a:path>
            </a:pathLst>
          </a:custGeom>
          <a:solidFill>
            <a:srgbClr val="9BBB59"/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spcFirstLastPara="0" vert="horz" wrap="square" lIns="53694" tIns="41264" rIns="53694" bIns="41264" numCol="1" spcCol="1184" anchor="ctr" anchorCtr="0">
            <a:noAutofit/>
          </a:bodyPr>
          <a:lstStyle/>
          <a:p>
            <a:pPr algn="ctr" defTabSz="87006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s-MX" sz="1500" kern="0" dirty="0">
                <a:solidFill>
                  <a:sysClr val="windowText" lastClr="000000"/>
                </a:solidFill>
                <a:latin typeface="Calibri"/>
              </a:rPr>
              <a:t>Dependencias Grupos </a:t>
            </a:r>
            <a:r>
              <a:rPr lang="es-MX" sz="1500" kern="0" dirty="0" err="1">
                <a:solidFill>
                  <a:sysClr val="windowText" lastClr="000000"/>
                </a:solidFill>
                <a:latin typeface="Calibri"/>
              </a:rPr>
              <a:t>resolutores</a:t>
            </a:r>
            <a:endParaRPr lang="es-MX" sz="150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7" name="16 Forma libre"/>
          <p:cNvSpPr/>
          <p:nvPr/>
        </p:nvSpPr>
        <p:spPr>
          <a:xfrm>
            <a:off x="710911" y="1527186"/>
            <a:ext cx="1598143" cy="2046009"/>
          </a:xfrm>
          <a:custGeom>
            <a:avLst/>
            <a:gdLst>
              <a:gd name="connsiteX0" fmla="*/ 0 w 1699969"/>
              <a:gd name="connsiteY0" fmla="*/ 140212 h 1402119"/>
              <a:gd name="connsiteX1" fmla="*/ 41067 w 1699969"/>
              <a:gd name="connsiteY1" fmla="*/ 41067 h 1402119"/>
              <a:gd name="connsiteX2" fmla="*/ 140212 w 1699969"/>
              <a:gd name="connsiteY2" fmla="*/ 0 h 1402119"/>
              <a:gd name="connsiteX3" fmla="*/ 1559757 w 1699969"/>
              <a:gd name="connsiteY3" fmla="*/ 0 h 1402119"/>
              <a:gd name="connsiteX4" fmla="*/ 1658902 w 1699969"/>
              <a:gd name="connsiteY4" fmla="*/ 41067 h 1402119"/>
              <a:gd name="connsiteX5" fmla="*/ 1699969 w 1699969"/>
              <a:gd name="connsiteY5" fmla="*/ 140212 h 1402119"/>
              <a:gd name="connsiteX6" fmla="*/ 1699969 w 1699969"/>
              <a:gd name="connsiteY6" fmla="*/ 1261907 h 1402119"/>
              <a:gd name="connsiteX7" fmla="*/ 1658902 w 1699969"/>
              <a:gd name="connsiteY7" fmla="*/ 1361052 h 1402119"/>
              <a:gd name="connsiteX8" fmla="*/ 1559757 w 1699969"/>
              <a:gd name="connsiteY8" fmla="*/ 1402119 h 1402119"/>
              <a:gd name="connsiteX9" fmla="*/ 140212 w 1699969"/>
              <a:gd name="connsiteY9" fmla="*/ 1402119 h 1402119"/>
              <a:gd name="connsiteX10" fmla="*/ 41067 w 1699969"/>
              <a:gd name="connsiteY10" fmla="*/ 1361052 h 1402119"/>
              <a:gd name="connsiteX11" fmla="*/ 0 w 1699969"/>
              <a:gd name="connsiteY11" fmla="*/ 1261907 h 1402119"/>
              <a:gd name="connsiteX12" fmla="*/ 0 w 1699969"/>
              <a:gd name="connsiteY12" fmla="*/ 140212 h 1402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99969" h="1402119">
                <a:moveTo>
                  <a:pt x="0" y="140212"/>
                </a:moveTo>
                <a:cubicBezTo>
                  <a:pt x="0" y="103025"/>
                  <a:pt x="14772" y="67362"/>
                  <a:pt x="41067" y="41067"/>
                </a:cubicBezTo>
                <a:cubicBezTo>
                  <a:pt x="67362" y="14772"/>
                  <a:pt x="103025" y="0"/>
                  <a:pt x="140212" y="0"/>
                </a:cubicBezTo>
                <a:lnTo>
                  <a:pt x="1559757" y="0"/>
                </a:lnTo>
                <a:cubicBezTo>
                  <a:pt x="1596944" y="0"/>
                  <a:pt x="1632607" y="14772"/>
                  <a:pt x="1658902" y="41067"/>
                </a:cubicBezTo>
                <a:cubicBezTo>
                  <a:pt x="1685197" y="67362"/>
                  <a:pt x="1699969" y="103025"/>
                  <a:pt x="1699969" y="140212"/>
                </a:cubicBezTo>
                <a:lnTo>
                  <a:pt x="1699969" y="1261907"/>
                </a:lnTo>
                <a:cubicBezTo>
                  <a:pt x="1699969" y="1299094"/>
                  <a:pt x="1685197" y="1334757"/>
                  <a:pt x="1658902" y="1361052"/>
                </a:cubicBezTo>
                <a:cubicBezTo>
                  <a:pt x="1632607" y="1387347"/>
                  <a:pt x="1596944" y="1402119"/>
                  <a:pt x="1559757" y="1402119"/>
                </a:cubicBezTo>
                <a:lnTo>
                  <a:pt x="140212" y="1402119"/>
                </a:lnTo>
                <a:cubicBezTo>
                  <a:pt x="103025" y="1402119"/>
                  <a:pt x="67362" y="1387347"/>
                  <a:pt x="41067" y="1361052"/>
                </a:cubicBezTo>
                <a:cubicBezTo>
                  <a:pt x="14772" y="1334757"/>
                  <a:pt x="0" y="1299094"/>
                  <a:pt x="0" y="1261907"/>
                </a:cubicBezTo>
                <a:lnTo>
                  <a:pt x="0" y="140212"/>
                </a:lnTo>
                <a:close/>
              </a:path>
            </a:pathLst>
          </a:custGeom>
          <a:solidFill>
            <a:sysClr val="window" lastClr="FFFFFF">
              <a:alpha val="90000"/>
              <a:hueOff val="0"/>
              <a:satOff val="0"/>
              <a:lumOff val="0"/>
              <a:alphaOff val="0"/>
            </a:sysClr>
          </a:solidFill>
          <a:ln w="25400" cap="flat" cmpd="sng" algn="ctr">
            <a:solidFill>
              <a:srgbClr val="00B050"/>
            </a:solidFill>
            <a:prstDash val="solid"/>
          </a:ln>
          <a:effectLst/>
        </p:spPr>
        <p:txBody>
          <a:bodyPr spcFirstLastPara="0" vert="horz" wrap="square" lIns="60262" tIns="340315" rIns="60262" bIns="60262" numCol="1" spcCol="1184" anchor="t" anchorCtr="0">
            <a:noAutofit/>
          </a:bodyPr>
          <a:lstStyle/>
          <a:p>
            <a:pPr marL="159809" lvl="1" indent="-159809" defTabSz="70434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  <a:defRPr/>
            </a:pPr>
            <a:r>
              <a:rPr lang="es-MX" sz="16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</a:rPr>
              <a:t>Facilitan </a:t>
            </a:r>
            <a:r>
              <a:rPr lang="es-MX" sz="1600" kern="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</a:rPr>
              <a:t>instalación con </a:t>
            </a:r>
            <a:r>
              <a:rPr lang="es-MX" sz="16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</a:rPr>
              <a:t>usuarios y proveedores.</a:t>
            </a:r>
          </a:p>
          <a:p>
            <a:pPr marL="159809" lvl="1" indent="-159809" defTabSz="70434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  <a:defRPr/>
            </a:pPr>
            <a:r>
              <a:rPr lang="es-MX" sz="1600" kern="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</a:rPr>
              <a:t>Verifican instalación y operación.</a:t>
            </a:r>
            <a:endParaRPr lang="es-MX" sz="16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</a:endParaRPr>
          </a:p>
          <a:p>
            <a:pPr marL="159809" lvl="1" indent="-159809" defTabSz="70434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  <a:defRPr/>
            </a:pPr>
            <a:endParaRPr lang="es-MX" sz="16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</a:endParaRPr>
          </a:p>
        </p:txBody>
      </p:sp>
      <p:sp>
        <p:nvSpPr>
          <p:cNvPr id="18" name="17 Forma libre"/>
          <p:cNvSpPr/>
          <p:nvPr/>
        </p:nvSpPr>
        <p:spPr>
          <a:xfrm>
            <a:off x="1066054" y="1250257"/>
            <a:ext cx="1420572" cy="553856"/>
          </a:xfrm>
          <a:custGeom>
            <a:avLst/>
            <a:gdLst>
              <a:gd name="connsiteX0" fmla="*/ 0 w 1511084"/>
              <a:gd name="connsiteY0" fmla="*/ 60091 h 600908"/>
              <a:gd name="connsiteX1" fmla="*/ 17600 w 1511084"/>
              <a:gd name="connsiteY1" fmla="*/ 17600 h 600908"/>
              <a:gd name="connsiteX2" fmla="*/ 60091 w 1511084"/>
              <a:gd name="connsiteY2" fmla="*/ 0 h 600908"/>
              <a:gd name="connsiteX3" fmla="*/ 1450993 w 1511084"/>
              <a:gd name="connsiteY3" fmla="*/ 0 h 600908"/>
              <a:gd name="connsiteX4" fmla="*/ 1493484 w 1511084"/>
              <a:gd name="connsiteY4" fmla="*/ 17600 h 600908"/>
              <a:gd name="connsiteX5" fmla="*/ 1511084 w 1511084"/>
              <a:gd name="connsiteY5" fmla="*/ 60091 h 600908"/>
              <a:gd name="connsiteX6" fmla="*/ 1511084 w 1511084"/>
              <a:gd name="connsiteY6" fmla="*/ 540817 h 600908"/>
              <a:gd name="connsiteX7" fmla="*/ 1493484 w 1511084"/>
              <a:gd name="connsiteY7" fmla="*/ 583308 h 600908"/>
              <a:gd name="connsiteX8" fmla="*/ 1450993 w 1511084"/>
              <a:gd name="connsiteY8" fmla="*/ 600908 h 600908"/>
              <a:gd name="connsiteX9" fmla="*/ 60091 w 1511084"/>
              <a:gd name="connsiteY9" fmla="*/ 600908 h 600908"/>
              <a:gd name="connsiteX10" fmla="*/ 17600 w 1511084"/>
              <a:gd name="connsiteY10" fmla="*/ 583308 h 600908"/>
              <a:gd name="connsiteX11" fmla="*/ 0 w 1511084"/>
              <a:gd name="connsiteY11" fmla="*/ 540817 h 600908"/>
              <a:gd name="connsiteX12" fmla="*/ 0 w 1511084"/>
              <a:gd name="connsiteY12" fmla="*/ 60091 h 600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11084" h="600908">
                <a:moveTo>
                  <a:pt x="0" y="60091"/>
                </a:moveTo>
                <a:cubicBezTo>
                  <a:pt x="0" y="44154"/>
                  <a:pt x="6331" y="28869"/>
                  <a:pt x="17600" y="17600"/>
                </a:cubicBezTo>
                <a:cubicBezTo>
                  <a:pt x="28869" y="6331"/>
                  <a:pt x="44154" y="0"/>
                  <a:pt x="60091" y="0"/>
                </a:cubicBezTo>
                <a:lnTo>
                  <a:pt x="1450993" y="0"/>
                </a:lnTo>
                <a:cubicBezTo>
                  <a:pt x="1466930" y="0"/>
                  <a:pt x="1482215" y="6331"/>
                  <a:pt x="1493484" y="17600"/>
                </a:cubicBezTo>
                <a:cubicBezTo>
                  <a:pt x="1504753" y="28869"/>
                  <a:pt x="1511084" y="44154"/>
                  <a:pt x="1511084" y="60091"/>
                </a:cubicBezTo>
                <a:lnTo>
                  <a:pt x="1511084" y="540817"/>
                </a:lnTo>
                <a:cubicBezTo>
                  <a:pt x="1511084" y="556754"/>
                  <a:pt x="1504753" y="572039"/>
                  <a:pt x="1493484" y="583308"/>
                </a:cubicBezTo>
                <a:cubicBezTo>
                  <a:pt x="1482215" y="594577"/>
                  <a:pt x="1466930" y="600908"/>
                  <a:pt x="1450993" y="600908"/>
                </a:cubicBezTo>
                <a:lnTo>
                  <a:pt x="60091" y="600908"/>
                </a:lnTo>
                <a:cubicBezTo>
                  <a:pt x="44154" y="600908"/>
                  <a:pt x="28869" y="594577"/>
                  <a:pt x="17600" y="583308"/>
                </a:cubicBezTo>
                <a:cubicBezTo>
                  <a:pt x="6331" y="572039"/>
                  <a:pt x="0" y="556754"/>
                  <a:pt x="0" y="540817"/>
                </a:cubicBezTo>
                <a:lnTo>
                  <a:pt x="0" y="60091"/>
                </a:lnTo>
                <a:close/>
              </a:path>
            </a:pathLst>
          </a:custGeom>
          <a:solidFill>
            <a:srgbClr val="9BBB59"/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spcFirstLastPara="0" vert="horz" wrap="square" lIns="53694" tIns="41264" rIns="53694" bIns="41264" numCol="1" spcCol="1184" anchor="ctr" anchorCtr="0">
            <a:noAutofit/>
          </a:bodyPr>
          <a:lstStyle/>
          <a:p>
            <a:pPr algn="ctr" defTabSz="87006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s-MX" sz="1900" dirty="0">
                <a:solidFill>
                  <a:sysClr val="windowText" lastClr="000000"/>
                </a:solidFill>
                <a:latin typeface="Calibri"/>
              </a:rPr>
              <a:t>Centros SCT</a:t>
            </a:r>
          </a:p>
        </p:txBody>
      </p:sp>
      <p:cxnSp>
        <p:nvCxnSpPr>
          <p:cNvPr id="19" name="55 Conector angular"/>
          <p:cNvCxnSpPr>
            <a:stCxn id="12" idx="0"/>
          </p:cNvCxnSpPr>
          <p:nvPr/>
        </p:nvCxnSpPr>
        <p:spPr>
          <a:xfrm flipH="1">
            <a:off x="2538671" y="1305643"/>
            <a:ext cx="1339264" cy="2665770"/>
          </a:xfrm>
          <a:prstGeom prst="bentConnector4">
            <a:avLst>
              <a:gd name="adj1" fmla="val -719"/>
              <a:gd name="adj2" fmla="val -579"/>
            </a:avLst>
          </a:prstGeom>
          <a:noFill/>
          <a:ln w="38100" cap="flat" cmpd="sng" algn="ctr">
            <a:solidFill>
              <a:srgbClr val="00B050"/>
            </a:solidFill>
            <a:prstDash val="solid"/>
            <a:tailEnd type="arrow"/>
          </a:ln>
          <a:effectLst/>
        </p:spPr>
      </p:cxnSp>
      <p:cxnSp>
        <p:nvCxnSpPr>
          <p:cNvPr id="20" name="19 Conector angular"/>
          <p:cNvCxnSpPr>
            <a:stCxn id="12" idx="7"/>
            <a:endCxn id="14" idx="4"/>
          </p:cNvCxnSpPr>
          <p:nvPr/>
        </p:nvCxnSpPr>
        <p:spPr>
          <a:xfrm>
            <a:off x="5281961" y="1787891"/>
            <a:ext cx="1843410" cy="4101565"/>
          </a:xfrm>
          <a:prstGeom prst="bentConnector3">
            <a:avLst>
              <a:gd name="adj1" fmla="val 112556"/>
            </a:avLst>
          </a:prstGeom>
          <a:noFill/>
          <a:ln w="38100" cap="flat" cmpd="sng" algn="ctr">
            <a:solidFill>
              <a:srgbClr val="00B050"/>
            </a:solidFill>
            <a:prstDash val="solid"/>
            <a:headEnd type="arrow"/>
            <a:tailEnd type="arrow"/>
          </a:ln>
          <a:effectLst/>
        </p:spPr>
      </p:cxnSp>
      <p:cxnSp>
        <p:nvCxnSpPr>
          <p:cNvPr id="21" name="45 Forma"/>
          <p:cNvCxnSpPr/>
          <p:nvPr/>
        </p:nvCxnSpPr>
        <p:spPr>
          <a:xfrm flipV="1">
            <a:off x="7085426" y="4834218"/>
            <a:ext cx="1410388" cy="1526502"/>
          </a:xfrm>
          <a:prstGeom prst="bentConnector2">
            <a:avLst/>
          </a:prstGeom>
          <a:noFill/>
          <a:ln w="38100" cap="flat" cmpd="sng" algn="ctr">
            <a:solidFill>
              <a:srgbClr val="00B050"/>
            </a:solidFill>
            <a:prstDash val="solid"/>
            <a:headEnd type="arrow"/>
            <a:tailEnd type="arrow"/>
          </a:ln>
          <a:effectLst/>
        </p:spPr>
      </p:cxnSp>
      <p:cxnSp>
        <p:nvCxnSpPr>
          <p:cNvPr id="22" name="21 Conector angular"/>
          <p:cNvCxnSpPr>
            <a:stCxn id="10" idx="4"/>
          </p:cNvCxnSpPr>
          <p:nvPr/>
        </p:nvCxnSpPr>
        <p:spPr>
          <a:xfrm>
            <a:off x="3553197" y="6022195"/>
            <a:ext cx="2167130" cy="338525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rgbClr val="00B050"/>
            </a:solidFill>
            <a:prstDash val="solid"/>
            <a:headEnd type="arrow"/>
            <a:tailEnd type="arrow"/>
          </a:ln>
          <a:effectLst/>
        </p:spPr>
      </p:cxnSp>
      <p:cxnSp>
        <p:nvCxnSpPr>
          <p:cNvPr id="23" name="22 Conector angular"/>
          <p:cNvCxnSpPr>
            <a:endCxn id="10" idx="7"/>
          </p:cNvCxnSpPr>
          <p:nvPr/>
        </p:nvCxnSpPr>
        <p:spPr>
          <a:xfrm rot="10800000" flipV="1">
            <a:off x="3553198" y="4900588"/>
            <a:ext cx="5416480" cy="1643019"/>
          </a:xfrm>
          <a:prstGeom prst="bentConnector3">
            <a:avLst>
              <a:gd name="adj1" fmla="val -217"/>
            </a:avLst>
          </a:prstGeom>
          <a:noFill/>
          <a:ln w="38100" cap="flat" cmpd="sng" algn="ctr">
            <a:solidFill>
              <a:srgbClr val="00B050"/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="" xmlns:p14="http://schemas.microsoft.com/office/powerpoint/2010/main" val="35397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8047" y="1044327"/>
            <a:ext cx="8712745" cy="633670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Bienvenida.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Fases del proyecto (instalación – operación).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Requisitos de instalación y sugerencias.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Avance del proceso de instalación.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solidFill>
                  <a:prstClr val="black"/>
                </a:solidFill>
                <a:latin typeface="Calibri"/>
              </a:rPr>
              <a:t>Funciones de los involucrados en el proceso</a:t>
            </a:r>
            <a:r>
              <a:rPr lang="es-MX" sz="2400" dirty="0" smtClean="0">
                <a:latin typeface="+mj-lt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Siguientes pasos en el proceso de despliegue. 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Mesa de ayuda. 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b="1" u="sng" dirty="0" smtClean="0">
                <a:latin typeface="+mj-lt"/>
              </a:rPr>
              <a:t>Centro de Monitoreo.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Contactos de la CSIC.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Acuerdos.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Cierre.</a:t>
            </a:r>
          </a:p>
          <a:p>
            <a:endParaRPr lang="es-MX" sz="2400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56431" y="-71868"/>
            <a:ext cx="9072563" cy="1260211"/>
          </a:xfrm>
          <a:prstGeom prst="rect">
            <a:avLst/>
          </a:prstGeom>
        </p:spPr>
        <p:txBody>
          <a:bodyPr vert="horz" lIns="100803" tIns="50402" rIns="100803" bIns="50402" rtlCol="0" anchor="ctr">
            <a:normAutofit/>
          </a:bodyPr>
          <a:lstStyle/>
          <a:p>
            <a:pPr marL="0" marR="0" lvl="0" indent="0" algn="l" defTabSz="100803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Agenda</a:t>
            </a:r>
            <a:endParaRPr kumimoji="0" lang="es-MX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7" y="36215"/>
            <a:ext cx="10080625" cy="1260211"/>
          </a:xfrm>
        </p:spPr>
        <p:txBody>
          <a:bodyPr>
            <a:normAutofit/>
          </a:bodyPr>
          <a:lstStyle/>
          <a:p>
            <a:r>
              <a:rPr lang="es-MX" sz="2800" b="1" u="sng" dirty="0" smtClean="0">
                <a:latin typeface="+mn-lt"/>
              </a:rPr>
              <a:t>Centro de Monitoreo.</a:t>
            </a:r>
            <a:endParaRPr lang="es-MX" sz="2800" b="1" u="sng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78013" lvl="1" indent="-378013" algn="just">
              <a:buFont typeface="Arial" pitchFamily="34" charset="0"/>
              <a:buChar char="•"/>
            </a:pPr>
            <a:r>
              <a:rPr lang="es-MX" sz="4000" dirty="0" smtClean="0"/>
              <a:t>Se encarga de vigilar, medir, supervisar y validar en forma permanente el cumplimiento, nivel y calidad de la entrega de los servicios de TIC de la CSIC, mediante el monitoreo y auditorías hacia los proveedores de servicio para el cumplimiento de los Niveles de Servicios establecidos entre la CSIC y los proveedores de los servicios.</a:t>
            </a:r>
          </a:p>
          <a:p>
            <a:pPr marL="378013" lvl="1" indent="-378013" algn="just">
              <a:buNone/>
            </a:pPr>
            <a:endParaRPr lang="es-MX" sz="4000" dirty="0" smtClean="0"/>
          </a:p>
          <a:p>
            <a:pPr marL="378013" lvl="1" indent="-378013" algn="just">
              <a:buFont typeface="Arial" pitchFamily="34" charset="0"/>
              <a:buChar char="•"/>
            </a:pPr>
            <a:r>
              <a:rPr lang="es-ES" sz="4000" dirty="0" smtClean="0"/>
              <a:t>Su objetivo es monitorear cada uno de los sitios terminales conectados a través de las redes de telecomunicaciones de la CSIC, para generar estadísticas en tiempo real e histórico sobre el uso y disponibilidad de cada uno de los servicios contratados con los “operadores”. </a:t>
            </a:r>
            <a:endParaRPr lang="es-MX" sz="4000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lvl="1" indent="-742950">
              <a:buFont typeface="+mj-lt"/>
              <a:buAutoNum type="arabicPeriod"/>
            </a:pPr>
            <a:r>
              <a:rPr lang="es-MX" sz="2400" dirty="0" smtClean="0"/>
              <a:t>Red Satelital 23.</a:t>
            </a:r>
          </a:p>
          <a:p>
            <a:pPr marL="742950" lvl="1" indent="-742950">
              <a:buFont typeface="+mj-lt"/>
              <a:buAutoNum type="arabicPeriod"/>
            </a:pPr>
            <a:endParaRPr lang="es-MX" sz="2400" dirty="0"/>
          </a:p>
          <a:p>
            <a:pPr marL="742950" lvl="1" indent="-742950">
              <a:buFont typeface="+mj-lt"/>
              <a:buAutoNum type="arabicPeriod"/>
            </a:pPr>
            <a:r>
              <a:rPr lang="es-MX" sz="2400" dirty="0"/>
              <a:t>Red Nacional de Impulso a la Banda Ancha (NIBA</a:t>
            </a:r>
            <a:r>
              <a:rPr lang="es-MX" sz="2400" dirty="0" smtClean="0"/>
              <a:t>).</a:t>
            </a:r>
          </a:p>
          <a:p>
            <a:pPr marL="742950" lvl="1" indent="-742950">
              <a:buFont typeface="+mj-lt"/>
              <a:buAutoNum type="arabicPeriod"/>
            </a:pPr>
            <a:endParaRPr lang="es-MX" sz="2400" dirty="0"/>
          </a:p>
          <a:p>
            <a:pPr marL="742950" lvl="1" indent="-742950">
              <a:buFont typeface="+mj-lt"/>
              <a:buAutoNum type="arabicPeriod"/>
            </a:pPr>
            <a:r>
              <a:rPr lang="es-MX" sz="2400" dirty="0"/>
              <a:t>Red con Operadores Comerciales </a:t>
            </a:r>
            <a:r>
              <a:rPr lang="es-MX" sz="2400" dirty="0" smtClean="0"/>
              <a:t>Terrestres </a:t>
            </a:r>
            <a:r>
              <a:rPr lang="es-MX" sz="2400" dirty="0"/>
              <a:t>en </a:t>
            </a:r>
            <a:r>
              <a:rPr lang="es-MX" sz="2400" dirty="0" smtClean="0"/>
              <a:t>Inmuebles y Espacios Públicos.</a:t>
            </a:r>
            <a:endParaRPr lang="es-MX" sz="2400" dirty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defTabSz="1008035" rtl="0">
              <a:spcBef>
                <a:spcPct val="0"/>
              </a:spcBef>
            </a:pPr>
            <a:r>
              <a:rPr lang="es-MX" sz="2800" u="sng" dirty="0" smtClean="0"/>
              <a:t>Redes monitoreadas</a:t>
            </a:r>
            <a:r>
              <a:rPr lang="es-MX" sz="4000" dirty="0" smtClean="0"/>
              <a:t/>
            </a:r>
            <a:br>
              <a:rPr lang="es-MX" sz="4000" dirty="0" smtClean="0"/>
            </a:br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248071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324247"/>
            <a:ext cx="10080625" cy="1260211"/>
          </a:xfrm>
        </p:spPr>
        <p:txBody>
          <a:bodyPr>
            <a:normAutofit/>
          </a:bodyPr>
          <a:lstStyle/>
          <a:p>
            <a:r>
              <a:rPr lang="es-MX" sz="2800" b="1" u="sng" dirty="0" smtClean="0">
                <a:latin typeface="+mn-lt"/>
              </a:rPr>
              <a:t>Centro de Monitoreo.</a:t>
            </a:r>
            <a:r>
              <a:rPr lang="es-MX" sz="2800" b="1" dirty="0" smtClean="0">
                <a:latin typeface="+mn-lt"/>
              </a:rPr>
              <a:t/>
            </a:r>
            <a:br>
              <a:rPr lang="es-MX" sz="2800" b="1" dirty="0" smtClean="0">
                <a:latin typeface="+mn-lt"/>
              </a:rPr>
            </a:br>
            <a:endParaRPr lang="es-MX" sz="2800" b="1" dirty="0">
              <a:latin typeface="+mn-lt"/>
            </a:endParaRPr>
          </a:p>
        </p:txBody>
      </p:sp>
      <p:graphicFrame>
        <p:nvGraphicFramePr>
          <p:cNvPr id="6" name="5 Marcador de contenido"/>
          <p:cNvGraphicFramePr>
            <a:graphicFrameLocks noGrp="1" noChangeAspect="1"/>
          </p:cNvGraphicFramePr>
          <p:nvPr>
            <p:ph idx="1"/>
          </p:nvPr>
        </p:nvGraphicFramePr>
        <p:xfrm>
          <a:off x="1639081" y="1763713"/>
          <a:ext cx="6802464" cy="4446587"/>
        </p:xfrm>
        <a:graphic>
          <a:graphicData uri="http://schemas.openxmlformats.org/presentationml/2006/ole">
            <p:oleObj spid="_x0000_s1027" name="Visio" r:id="rId3" imgW="10222391" imgH="6681666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98345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52239"/>
            <a:ext cx="10080625" cy="1260211"/>
          </a:xfrm>
        </p:spPr>
        <p:txBody>
          <a:bodyPr>
            <a:normAutofit/>
          </a:bodyPr>
          <a:lstStyle/>
          <a:p>
            <a:r>
              <a:rPr lang="es-MX" sz="2400" b="1" u="sng" dirty="0" smtClean="0">
                <a:latin typeface="+mn-lt"/>
              </a:rPr>
              <a:t>Logros de la Mesa de Ayuda y el Centro de Monitoreo.</a:t>
            </a:r>
            <a:endParaRPr lang="es-MX" sz="2400" b="1" u="sng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4253" y="1620279"/>
            <a:ext cx="9072563" cy="4752640"/>
          </a:xfrm>
        </p:spPr>
        <p:txBody>
          <a:bodyPr>
            <a:noAutofit/>
          </a:bodyPr>
          <a:lstStyle/>
          <a:p>
            <a:pPr algn="just"/>
            <a:r>
              <a:rPr lang="es-MX" sz="2000" dirty="0" smtClean="0">
                <a:latin typeface="Calibri" pitchFamily="34" charset="0"/>
              </a:rPr>
              <a:t>Opera bajo las mejores prácticas internacionales consideradas por ITIL (del inglés </a:t>
            </a:r>
            <a:r>
              <a:rPr lang="es-MX" sz="2000" dirty="0" err="1" smtClean="0">
                <a:latin typeface="Calibri" pitchFamily="34" charset="0"/>
              </a:rPr>
              <a:t>Information</a:t>
            </a:r>
            <a:r>
              <a:rPr lang="es-MX" sz="2000" dirty="0" smtClean="0">
                <a:latin typeface="Calibri" pitchFamily="34" charset="0"/>
              </a:rPr>
              <a:t> </a:t>
            </a:r>
            <a:r>
              <a:rPr lang="es-MX" sz="2000" dirty="0" err="1" smtClean="0">
                <a:latin typeface="Calibri" pitchFamily="34" charset="0"/>
              </a:rPr>
              <a:t>Technology</a:t>
            </a:r>
            <a:r>
              <a:rPr lang="es-MX" sz="2000" dirty="0" smtClean="0">
                <a:latin typeface="Calibri" pitchFamily="34" charset="0"/>
              </a:rPr>
              <a:t> </a:t>
            </a:r>
            <a:r>
              <a:rPr lang="es-MX" sz="2000" dirty="0" err="1" smtClean="0">
                <a:latin typeface="Calibri" pitchFamily="34" charset="0"/>
              </a:rPr>
              <a:t>Infrastructure</a:t>
            </a:r>
            <a:r>
              <a:rPr lang="es-MX" sz="2000" dirty="0" smtClean="0">
                <a:latin typeface="Calibri" pitchFamily="34" charset="0"/>
              </a:rPr>
              <a:t> Library).</a:t>
            </a:r>
          </a:p>
          <a:p>
            <a:pPr algn="just"/>
            <a:r>
              <a:rPr lang="es-MX" sz="2000" dirty="0" smtClean="0">
                <a:latin typeface="Calibri" pitchFamily="34" charset="0"/>
              </a:rPr>
              <a:t>Medios de contacto para el reporte de incidentes:</a:t>
            </a:r>
          </a:p>
          <a:p>
            <a:pPr marL="1028700" lvl="1" indent="-285750" algn="just">
              <a:buFont typeface="Arial" pitchFamily="34" charset="0"/>
              <a:buChar char="•"/>
            </a:pPr>
            <a:r>
              <a:rPr lang="es-MX" sz="2000" dirty="0" smtClean="0">
                <a:latin typeface="Calibri" pitchFamily="34" charset="0"/>
              </a:rPr>
              <a:t>Correo electrónico.</a:t>
            </a:r>
          </a:p>
          <a:p>
            <a:pPr marL="1028700" lvl="1" indent="-285750" algn="just">
              <a:buFont typeface="Arial" pitchFamily="34" charset="0"/>
              <a:buChar char="•"/>
            </a:pPr>
            <a:r>
              <a:rPr lang="es-MX" sz="2000" dirty="0" smtClean="0">
                <a:latin typeface="Calibri" pitchFamily="34" charset="0"/>
              </a:rPr>
              <a:t>Vía telefónica a través de un número 01 800.</a:t>
            </a:r>
          </a:p>
          <a:p>
            <a:pPr algn="just"/>
            <a:r>
              <a:rPr lang="es-MX" sz="2000" dirty="0" smtClean="0">
                <a:latin typeface="Calibri" pitchFamily="34" charset="0"/>
              </a:rPr>
              <a:t>Personal certificado en ITIL.</a:t>
            </a:r>
          </a:p>
          <a:p>
            <a:pPr algn="just"/>
            <a:r>
              <a:rPr lang="es-MX" sz="2000" dirty="0" smtClean="0">
                <a:latin typeface="Calibri" pitchFamily="34" charset="0"/>
              </a:rPr>
              <a:t>Sistema de gestión de tickets certificado en procesos de ITIL relacionados a:</a:t>
            </a:r>
          </a:p>
          <a:p>
            <a:pPr marL="1028700" lvl="1" indent="-285750" algn="just">
              <a:buFont typeface="Arial" pitchFamily="34" charset="0"/>
              <a:buChar char="•"/>
            </a:pPr>
            <a:r>
              <a:rPr lang="es-MX" sz="2000" dirty="0" smtClean="0">
                <a:latin typeface="Calibri" pitchFamily="34" charset="0"/>
              </a:rPr>
              <a:t>Administración de incidentes.</a:t>
            </a:r>
          </a:p>
          <a:p>
            <a:pPr marL="1028700" lvl="1" indent="-285750" algn="just">
              <a:buFont typeface="Arial" pitchFamily="34" charset="0"/>
              <a:buChar char="•"/>
            </a:pPr>
            <a:r>
              <a:rPr lang="es-MX" sz="2000" dirty="0" smtClean="0">
                <a:latin typeface="Calibri" pitchFamily="34" charset="0"/>
              </a:rPr>
              <a:t>Administración de problemas.</a:t>
            </a:r>
          </a:p>
          <a:p>
            <a:pPr marL="1028700" lvl="1" indent="-285750" algn="just">
              <a:buFont typeface="Arial" pitchFamily="34" charset="0"/>
              <a:buChar char="•"/>
            </a:pPr>
            <a:r>
              <a:rPr lang="es-MX" sz="2000" dirty="0" smtClean="0">
                <a:latin typeface="Calibri" pitchFamily="34" charset="0"/>
              </a:rPr>
              <a:t>Administración de niveles de servicio.</a:t>
            </a:r>
          </a:p>
          <a:p>
            <a:pPr marL="1028700" lvl="1" indent="-285750" algn="just">
              <a:buFont typeface="Arial" pitchFamily="34" charset="0"/>
              <a:buChar char="•"/>
            </a:pPr>
            <a:r>
              <a:rPr lang="es-MX" sz="2000" dirty="0" smtClean="0">
                <a:latin typeface="Calibri" pitchFamily="34" charset="0"/>
              </a:rPr>
              <a:t>Administración de cambios.</a:t>
            </a:r>
          </a:p>
          <a:p>
            <a:pPr algn="just"/>
            <a:r>
              <a:rPr lang="es-MX" sz="2000" dirty="0" smtClean="0">
                <a:latin typeface="Calibri" pitchFamily="34" charset="0"/>
              </a:rPr>
              <a:t>Generación de reportes mensuales con la medición de los niveles de servicio para cada operadores y reporte de tendencias para la toma de decisiones.</a:t>
            </a:r>
          </a:p>
          <a:p>
            <a:endParaRPr lang="es-MX" sz="1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8047" y="1044327"/>
            <a:ext cx="8712745" cy="633670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Bienvenida.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Fases del proyecto (instalación – operación).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Requisitos de instalación y sugerencias.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Avance del proceso de instalación.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solidFill>
                  <a:prstClr val="black"/>
                </a:solidFill>
                <a:latin typeface="Calibri"/>
              </a:rPr>
              <a:t>Funciones de los involucrados en el proceso</a:t>
            </a:r>
            <a:r>
              <a:rPr lang="es-MX" sz="2400" dirty="0" smtClean="0">
                <a:latin typeface="+mj-lt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Siguientes pasos en el proceso de despliegue. 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Mesa de ayuda. 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Centro de Monitoreo.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b="1" u="sng" dirty="0" smtClean="0">
                <a:latin typeface="+mj-lt"/>
              </a:rPr>
              <a:t>Contactos de la CSIC.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Acuerdos.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Cierre.</a:t>
            </a:r>
          </a:p>
          <a:p>
            <a:endParaRPr lang="es-MX" sz="2400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56431" y="-71868"/>
            <a:ext cx="9072563" cy="1260211"/>
          </a:xfrm>
          <a:prstGeom prst="rect">
            <a:avLst/>
          </a:prstGeom>
        </p:spPr>
        <p:txBody>
          <a:bodyPr vert="horz" lIns="100803" tIns="50402" rIns="100803" bIns="50402" rtlCol="0" anchor="ctr">
            <a:normAutofit/>
          </a:bodyPr>
          <a:lstStyle/>
          <a:p>
            <a:pPr marL="0" marR="0" lvl="0" indent="0" algn="l" defTabSz="100803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Agenda</a:t>
            </a:r>
            <a:endParaRPr kumimoji="0" lang="es-MX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8047" y="1044327"/>
            <a:ext cx="8712745" cy="633670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MX" sz="2400" b="1" u="sng" dirty="0" smtClean="0">
                <a:latin typeface="+mj-lt"/>
              </a:rPr>
              <a:t>Bienvenida.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Fases del proyecto (instalación – operación).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Requisitos de instalación y sugerencias.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Avance del proceso de instalación.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solidFill>
                  <a:prstClr val="black"/>
                </a:solidFill>
                <a:latin typeface="Calibri"/>
              </a:rPr>
              <a:t>Funciones de los involucrados en el proceso</a:t>
            </a:r>
            <a:r>
              <a:rPr lang="es-MX" sz="2400" dirty="0" smtClean="0">
                <a:latin typeface="+mj-lt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Siguientes pasos en el proceso de despliegue. 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Mesa de ayuda. 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Centro de Monitoreo.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Contactos de la CSIC.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Acuerdos.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Cierre.</a:t>
            </a:r>
          </a:p>
          <a:p>
            <a:endParaRPr lang="es-MX" sz="2400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56431" y="-71868"/>
            <a:ext cx="9072563" cy="1260211"/>
          </a:xfrm>
          <a:prstGeom prst="rect">
            <a:avLst/>
          </a:prstGeom>
        </p:spPr>
        <p:txBody>
          <a:bodyPr vert="horz" lIns="100803" tIns="50402" rIns="100803" bIns="50402" rtlCol="0" anchor="ctr">
            <a:normAutofit/>
          </a:bodyPr>
          <a:lstStyle/>
          <a:p>
            <a:pPr marL="0" marR="0" lvl="0" indent="0" algn="l" defTabSz="100803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Agenda</a:t>
            </a:r>
            <a:endParaRPr kumimoji="0" lang="es-MX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u="sng" dirty="0" smtClean="0">
                <a:latin typeface="+mn-lt"/>
              </a:rPr>
              <a:t>Contactos de la CSIC.</a:t>
            </a:r>
            <a:endParaRPr lang="es-MX" sz="2800" dirty="0">
              <a:latin typeface="+mn-lt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88254" y="1116335"/>
          <a:ext cx="957659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8047" y="1044327"/>
            <a:ext cx="8712745" cy="633670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Bienvenida.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Fases del proyecto (instalación – operación).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Requisitos de instalación y sugerencias.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Avance del proceso de instalación.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solidFill>
                  <a:prstClr val="black"/>
                </a:solidFill>
                <a:latin typeface="Calibri"/>
              </a:rPr>
              <a:t>Funciones de los involucrados en el proceso</a:t>
            </a:r>
            <a:r>
              <a:rPr lang="es-MX" sz="2400" dirty="0" smtClean="0">
                <a:latin typeface="+mj-lt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Siguientes pasos en el proceso de despliegue. 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Mesa de ayuda. 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Centro de Monitoreo.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Contactos de la CSIC.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b="1" u="sng" dirty="0" smtClean="0">
                <a:latin typeface="+mj-lt"/>
              </a:rPr>
              <a:t>Acuerdos.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Cierre.</a:t>
            </a:r>
          </a:p>
          <a:p>
            <a:endParaRPr lang="es-MX" sz="2400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56431" y="-71868"/>
            <a:ext cx="9072563" cy="1260211"/>
          </a:xfrm>
          <a:prstGeom prst="rect">
            <a:avLst/>
          </a:prstGeom>
        </p:spPr>
        <p:txBody>
          <a:bodyPr vert="horz" lIns="100803" tIns="50402" rIns="100803" bIns="50402" rtlCol="0" anchor="ctr">
            <a:normAutofit/>
          </a:bodyPr>
          <a:lstStyle/>
          <a:p>
            <a:pPr marL="0" marR="0" lvl="0" indent="0" algn="l" defTabSz="100803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Agenda</a:t>
            </a:r>
            <a:endParaRPr kumimoji="0" lang="es-MX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8047" y="1044327"/>
            <a:ext cx="8712745" cy="633670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Bienvenida.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Fases del proyecto (instalación – operación).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Requisitos de instalación y sugerencias.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Avance del proceso de instalación.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solidFill>
                  <a:prstClr val="black"/>
                </a:solidFill>
                <a:latin typeface="Calibri"/>
              </a:rPr>
              <a:t>Funciones de los involucrados en el proceso</a:t>
            </a:r>
            <a:r>
              <a:rPr lang="es-MX" sz="2400" dirty="0" smtClean="0">
                <a:latin typeface="+mj-lt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Siguientes pasos en el proceso de despliegue. 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Mesa de ayuda. 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Centro de Monitoreo.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Contactos de la CSIC.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Acuerdos.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b="1" u="sng" dirty="0" smtClean="0">
                <a:latin typeface="+mj-lt"/>
              </a:rPr>
              <a:t>Cierre.</a:t>
            </a:r>
          </a:p>
          <a:p>
            <a:endParaRPr lang="es-MX" sz="2400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56431" y="-71868"/>
            <a:ext cx="9072563" cy="1260211"/>
          </a:xfrm>
          <a:prstGeom prst="rect">
            <a:avLst/>
          </a:prstGeom>
        </p:spPr>
        <p:txBody>
          <a:bodyPr vert="horz" lIns="100803" tIns="50402" rIns="100803" bIns="50402" rtlCol="0" anchor="ctr">
            <a:normAutofit/>
          </a:bodyPr>
          <a:lstStyle/>
          <a:p>
            <a:pPr marL="0" marR="0" lvl="0" indent="0" algn="l" defTabSz="100803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Agenda</a:t>
            </a:r>
            <a:endParaRPr kumimoji="0" lang="es-MX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8047" y="1044327"/>
            <a:ext cx="8712745" cy="633670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Bienvenida.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b="1" u="sng" dirty="0" smtClean="0">
                <a:latin typeface="+mj-lt"/>
              </a:rPr>
              <a:t>Fases del proyecto (instalación – operación).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Requisitos de instalación y sugerencias.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Avance del proceso de instalación.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solidFill>
                  <a:prstClr val="black"/>
                </a:solidFill>
                <a:latin typeface="Calibri"/>
              </a:rPr>
              <a:t>Funciones de los involucrados en el proceso</a:t>
            </a:r>
            <a:r>
              <a:rPr lang="es-MX" sz="2400" dirty="0" smtClean="0">
                <a:latin typeface="+mj-lt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Siguientes pasos en el proceso de despliegue. 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Mesa de ayuda. 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Centro de Monitoreo.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Contactos de la CSIC.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Acuerdos.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Cierre.</a:t>
            </a:r>
          </a:p>
          <a:p>
            <a:endParaRPr lang="es-MX" sz="2400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56431" y="-71868"/>
            <a:ext cx="9072563" cy="1260211"/>
          </a:xfrm>
          <a:prstGeom prst="rect">
            <a:avLst/>
          </a:prstGeom>
        </p:spPr>
        <p:txBody>
          <a:bodyPr vert="horz" lIns="100803" tIns="50402" rIns="100803" bIns="50402" rtlCol="0" anchor="ctr">
            <a:normAutofit/>
          </a:bodyPr>
          <a:lstStyle/>
          <a:p>
            <a:pPr marL="0" marR="0" lvl="0" indent="0" algn="l" defTabSz="100803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Agenda</a:t>
            </a:r>
            <a:endParaRPr kumimoji="0" lang="es-MX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u="sng" dirty="0" smtClean="0">
                <a:latin typeface="+mj-lt"/>
              </a:rPr>
              <a:t>Fases del proyecto (instalación – operación)</a:t>
            </a:r>
            <a:endParaRPr lang="es-MX" sz="2800" dirty="0">
              <a:latin typeface="+mj-lt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503238" y="1763713"/>
          <a:ext cx="9217594" cy="4446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8047" y="1044327"/>
            <a:ext cx="8712745" cy="633670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Bienvenida.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Fases del proyecto (instalación – operación).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b="1" u="sng" dirty="0" smtClean="0">
                <a:latin typeface="+mj-lt"/>
              </a:rPr>
              <a:t>Requisitos de instalación y sugerencias.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Avance del proceso de instalación.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solidFill>
                  <a:prstClr val="black"/>
                </a:solidFill>
                <a:latin typeface="Calibri"/>
              </a:rPr>
              <a:t>Funciones de los involucrados en el proceso</a:t>
            </a:r>
            <a:r>
              <a:rPr lang="es-MX" sz="2400" dirty="0" smtClean="0">
                <a:latin typeface="+mj-lt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Siguientes pasos en el proceso de despliegue. 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Mesa de ayuda. 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Centro de Monitoreo.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Contactos de la CSIC.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Acuerdos.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Cierre.</a:t>
            </a:r>
          </a:p>
          <a:p>
            <a:endParaRPr lang="es-MX" sz="2400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56431" y="-71868"/>
            <a:ext cx="9072563" cy="1260211"/>
          </a:xfrm>
          <a:prstGeom prst="rect">
            <a:avLst/>
          </a:prstGeom>
        </p:spPr>
        <p:txBody>
          <a:bodyPr vert="horz" lIns="100803" tIns="50402" rIns="100803" bIns="50402" rtlCol="0" anchor="ctr">
            <a:normAutofit/>
          </a:bodyPr>
          <a:lstStyle/>
          <a:p>
            <a:pPr marL="0" marR="0" lvl="0" indent="0" algn="l" defTabSz="100803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Agenda</a:t>
            </a:r>
            <a:endParaRPr kumimoji="0" lang="es-MX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u="sng" dirty="0" smtClean="0">
                <a:latin typeface="+mn-lt"/>
              </a:rPr>
              <a:t>Requisitos mínimos de instalación y sugerencias.</a:t>
            </a:r>
            <a:endParaRPr lang="es-MX" sz="2800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4031" y="1404367"/>
            <a:ext cx="9072563" cy="5184576"/>
          </a:xfrm>
        </p:spPr>
        <p:txBody>
          <a:bodyPr>
            <a:normAutofit/>
          </a:bodyPr>
          <a:lstStyle/>
          <a:p>
            <a:pPr lvl="0" algn="just">
              <a:lnSpc>
                <a:spcPct val="170000"/>
              </a:lnSpc>
              <a:buNone/>
            </a:pPr>
            <a:r>
              <a:rPr lang="es-ES_tradnl" sz="1800" b="1" u="sng" dirty="0" smtClean="0">
                <a:latin typeface="+mj-lt"/>
              </a:rPr>
              <a:t>Requisitos mínimos</a:t>
            </a:r>
          </a:p>
          <a:p>
            <a:pPr lvl="0" algn="just">
              <a:lnSpc>
                <a:spcPct val="150000"/>
              </a:lnSpc>
            </a:pPr>
            <a:r>
              <a:rPr lang="es-ES_tradnl" sz="1900" dirty="0" smtClean="0">
                <a:latin typeface="+mj-lt"/>
              </a:rPr>
              <a:t>Energía eléctrica regulada de 127 Volts de Corriente Alterna (VCA).</a:t>
            </a:r>
            <a:endParaRPr lang="es-MX" sz="1900" dirty="0" smtClean="0">
              <a:latin typeface="+mj-lt"/>
            </a:endParaRPr>
          </a:p>
          <a:p>
            <a:pPr lvl="0" algn="just">
              <a:lnSpc>
                <a:spcPct val="150000"/>
              </a:lnSpc>
            </a:pPr>
            <a:r>
              <a:rPr lang="es-ES_tradnl" sz="1900" dirty="0" smtClean="0">
                <a:latin typeface="+mj-lt"/>
              </a:rPr>
              <a:t>Respaldo eléctrico (UPS) de 700 Volts-Amperes (</a:t>
            </a:r>
            <a:r>
              <a:rPr lang="es-ES_tradnl" sz="1900" dirty="0" err="1" smtClean="0">
                <a:latin typeface="+mj-lt"/>
              </a:rPr>
              <a:t>VAs</a:t>
            </a:r>
            <a:r>
              <a:rPr lang="es-ES_tradnl" sz="1900" dirty="0" smtClean="0">
                <a:latin typeface="+mj-lt"/>
              </a:rPr>
              <a:t>).</a:t>
            </a:r>
            <a:endParaRPr lang="es-MX" sz="1900" dirty="0" smtClean="0">
              <a:latin typeface="+mj-lt"/>
            </a:endParaRPr>
          </a:p>
          <a:p>
            <a:pPr lvl="0" algn="just">
              <a:lnSpc>
                <a:spcPct val="150000"/>
              </a:lnSpc>
            </a:pPr>
            <a:r>
              <a:rPr lang="es-ES_tradnl" sz="1900" dirty="0" smtClean="0">
                <a:latin typeface="+mj-lt"/>
              </a:rPr>
              <a:t>Tierra física con una resistencia igual o menor a 5 </a:t>
            </a:r>
            <a:r>
              <a:rPr lang="es-ES_tradnl" sz="1900" dirty="0" err="1" smtClean="0">
                <a:latin typeface="+mj-lt"/>
              </a:rPr>
              <a:t>ohms</a:t>
            </a:r>
            <a:r>
              <a:rPr lang="es-ES_tradnl" sz="1900" dirty="0" smtClean="0">
                <a:latin typeface="+mj-lt"/>
              </a:rPr>
              <a:t>.</a:t>
            </a:r>
            <a:endParaRPr lang="es-MX" sz="1900" dirty="0" smtClean="0">
              <a:latin typeface="+mj-lt"/>
            </a:endParaRPr>
          </a:p>
          <a:p>
            <a:pPr lvl="0" algn="just">
              <a:lnSpc>
                <a:spcPct val="150000"/>
              </a:lnSpc>
            </a:pPr>
            <a:r>
              <a:rPr lang="es-ES_tradnl" sz="1900" dirty="0" smtClean="0">
                <a:latin typeface="+mj-lt"/>
              </a:rPr>
              <a:t>5 unidades de rack para la instalación del equipo terminal.</a:t>
            </a:r>
            <a:endParaRPr lang="es-MX" sz="1900" dirty="0" smtClean="0">
              <a:latin typeface="+mj-lt"/>
            </a:endParaRPr>
          </a:p>
          <a:p>
            <a:pPr lvl="0" algn="just">
              <a:lnSpc>
                <a:spcPct val="150000"/>
              </a:lnSpc>
            </a:pPr>
            <a:r>
              <a:rPr lang="es-ES_tradnl" sz="1900" dirty="0" smtClean="0">
                <a:latin typeface="+mj-lt"/>
              </a:rPr>
              <a:t>Clima artificial con una temperatura de 19° C.</a:t>
            </a:r>
            <a:endParaRPr lang="es-MX" sz="1900" dirty="0" smtClean="0">
              <a:latin typeface="+mj-lt"/>
            </a:endParaRPr>
          </a:p>
          <a:p>
            <a:pPr lvl="0" algn="just">
              <a:lnSpc>
                <a:spcPct val="150000"/>
              </a:lnSpc>
            </a:pPr>
            <a:r>
              <a:rPr lang="es-ES_tradnl" sz="1900" dirty="0" smtClean="0">
                <a:latin typeface="+mj-lt"/>
              </a:rPr>
              <a:t>Acometida para la instalación de cableado desde el exterior del inmueble.</a:t>
            </a:r>
            <a:endParaRPr lang="es-MX" sz="1900" dirty="0" smtClean="0">
              <a:latin typeface="+mj-lt"/>
            </a:endParaRPr>
          </a:p>
          <a:p>
            <a:pPr lvl="0" algn="just">
              <a:lnSpc>
                <a:spcPct val="150000"/>
              </a:lnSpc>
            </a:pPr>
            <a:r>
              <a:rPr lang="es-ES_tradnl" sz="1900" dirty="0" smtClean="0">
                <a:latin typeface="+mj-lt"/>
              </a:rPr>
              <a:t>Equipo de red (</a:t>
            </a:r>
            <a:r>
              <a:rPr lang="es-ES_tradnl" sz="1900" dirty="0" err="1" smtClean="0">
                <a:latin typeface="+mj-lt"/>
              </a:rPr>
              <a:t>switch</a:t>
            </a:r>
            <a:r>
              <a:rPr lang="es-ES_tradnl" sz="1900" dirty="0" smtClean="0">
                <a:latin typeface="+mj-lt"/>
              </a:rPr>
              <a:t> o </a:t>
            </a:r>
            <a:r>
              <a:rPr lang="es-ES_tradnl" sz="1900" dirty="0" err="1" smtClean="0">
                <a:latin typeface="+mj-lt"/>
              </a:rPr>
              <a:t>router</a:t>
            </a:r>
            <a:r>
              <a:rPr lang="es-ES_tradnl" sz="1900" dirty="0" smtClean="0">
                <a:latin typeface="+mj-lt"/>
              </a:rPr>
              <a:t>) con soporte del protocolo </a:t>
            </a:r>
            <a:r>
              <a:rPr lang="es-ES_tradnl" sz="1900" b="1" dirty="0" smtClean="0">
                <a:latin typeface="+mj-lt"/>
              </a:rPr>
              <a:t>IEEE 802.1q</a:t>
            </a:r>
            <a:r>
              <a:rPr lang="es-ES_tradnl" sz="1900" dirty="0" smtClean="0">
                <a:latin typeface="+mj-lt"/>
              </a:rPr>
              <a:t> (</a:t>
            </a:r>
            <a:r>
              <a:rPr lang="es-ES_tradnl" sz="1900" dirty="0" err="1" smtClean="0">
                <a:latin typeface="+mj-lt"/>
              </a:rPr>
              <a:t>VLANs</a:t>
            </a:r>
            <a:r>
              <a:rPr lang="es-ES_tradnl" sz="1900" dirty="0" smtClean="0">
                <a:latin typeface="+mj-lt"/>
              </a:rPr>
              <a:t>) para la entrega de los servicios de conectividad a contratar transportados por la Red MPLS (</a:t>
            </a:r>
            <a:r>
              <a:rPr lang="es-ES_tradnl" sz="1900" dirty="0" err="1" smtClean="0">
                <a:latin typeface="+mj-lt"/>
              </a:rPr>
              <a:t>VRFs</a:t>
            </a:r>
            <a:r>
              <a:rPr lang="es-ES_tradnl" sz="1900" dirty="0" smtClean="0">
                <a:latin typeface="+mj-lt"/>
              </a:rPr>
              <a:t>) a través del Equipo Terminal (CPE) a suministrar por los Licitantes adjudicados.</a:t>
            </a:r>
            <a:endParaRPr lang="es-MX" sz="1900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u="sng" dirty="0" smtClean="0">
                <a:latin typeface="+mn-lt"/>
              </a:rPr>
              <a:t>Requisitos de instalación y sugerencias.</a:t>
            </a:r>
            <a:endParaRPr lang="es-MX" sz="2800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4031" y="1404367"/>
            <a:ext cx="9072563" cy="4752640"/>
          </a:xfrm>
        </p:spPr>
        <p:txBody>
          <a:bodyPr>
            <a:normAutofit/>
          </a:bodyPr>
          <a:lstStyle/>
          <a:p>
            <a:pPr lvl="0" algn="just">
              <a:lnSpc>
                <a:spcPct val="170000"/>
              </a:lnSpc>
              <a:buNone/>
            </a:pPr>
            <a:r>
              <a:rPr lang="es-MX" sz="2000" b="1" u="sng" dirty="0" smtClean="0">
                <a:latin typeface="+mj-lt"/>
              </a:rPr>
              <a:t>Sugerencias</a:t>
            </a:r>
          </a:p>
          <a:p>
            <a:pPr lvl="0" algn="just">
              <a:lnSpc>
                <a:spcPct val="170000"/>
              </a:lnSpc>
            </a:pPr>
            <a:r>
              <a:rPr lang="es-MX" sz="2000" dirty="0" smtClean="0">
                <a:latin typeface="+mj-lt"/>
              </a:rPr>
              <a:t>Equipo de frontera con funcionalidades de Firewall, NAT, ruteo de </a:t>
            </a:r>
            <a:r>
              <a:rPr lang="es-MX" sz="2000" dirty="0" err="1" smtClean="0">
                <a:latin typeface="+mj-lt"/>
              </a:rPr>
              <a:t>VLANs</a:t>
            </a:r>
            <a:r>
              <a:rPr lang="es-MX" sz="2000" dirty="0" smtClean="0">
                <a:latin typeface="+mj-lt"/>
              </a:rPr>
              <a:t>, detector de intrusos.</a:t>
            </a:r>
          </a:p>
          <a:p>
            <a:pPr lvl="0" algn="just">
              <a:lnSpc>
                <a:spcPct val="170000"/>
              </a:lnSpc>
            </a:pPr>
            <a:endParaRPr lang="es-MX" sz="1800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8047" y="1044327"/>
            <a:ext cx="8712745" cy="633670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Bienvenida.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Fases del proyecto (instalación – operación).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Requisitos de instalación y sugerencias.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b="1" u="sng" dirty="0" smtClean="0">
                <a:latin typeface="+mj-lt"/>
              </a:rPr>
              <a:t>Avance del proceso de instalación.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solidFill>
                  <a:prstClr val="black"/>
                </a:solidFill>
                <a:latin typeface="Calibri"/>
              </a:rPr>
              <a:t>Funciones de los involucrados en el proceso</a:t>
            </a:r>
            <a:r>
              <a:rPr lang="es-MX" sz="2400" dirty="0" smtClean="0">
                <a:latin typeface="+mj-lt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Siguientes pasos en el proceso de despliegue. 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Mesa de ayuda. 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Centro de Monitoreo.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Contactos de la CSIC.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Acuerdos.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latin typeface="+mj-lt"/>
              </a:rPr>
              <a:t>Cierre.</a:t>
            </a:r>
          </a:p>
          <a:p>
            <a:endParaRPr lang="es-MX" sz="2400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56431" y="-71868"/>
            <a:ext cx="9072563" cy="1260211"/>
          </a:xfrm>
          <a:prstGeom prst="rect">
            <a:avLst/>
          </a:prstGeom>
        </p:spPr>
        <p:txBody>
          <a:bodyPr vert="horz" lIns="100803" tIns="50402" rIns="100803" bIns="50402" rtlCol="0" anchor="ctr">
            <a:normAutofit/>
          </a:bodyPr>
          <a:lstStyle/>
          <a:p>
            <a:pPr marL="0" marR="0" lvl="0" indent="0" algn="l" defTabSz="100803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Agenda</a:t>
            </a:r>
            <a:endParaRPr kumimoji="0" lang="es-MX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6620</TotalTime>
  <Words>2610</Words>
  <Application>Microsoft Office PowerPoint</Application>
  <PresentationFormat>Personalizado</PresentationFormat>
  <Paragraphs>310</Paragraphs>
  <Slides>32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4" baseType="lpstr">
      <vt:lpstr>Tema de Office</vt:lpstr>
      <vt:lpstr>Visio</vt:lpstr>
      <vt:lpstr>Diapositiva 1</vt:lpstr>
      <vt:lpstr>Segunda Reunión de Enlaces para el Despliegue de Redes de Alta Capacidad </vt:lpstr>
      <vt:lpstr>Diapositiva 3</vt:lpstr>
      <vt:lpstr>Diapositiva 4</vt:lpstr>
      <vt:lpstr>Fases del proyecto (instalación – operación)</vt:lpstr>
      <vt:lpstr>Diapositiva 6</vt:lpstr>
      <vt:lpstr>Requisitos mínimos de instalación y sugerencias.</vt:lpstr>
      <vt:lpstr>Requisitos de instalación y sugerencias.</vt:lpstr>
      <vt:lpstr>Diapositiva 9</vt:lpstr>
      <vt:lpstr>Avance del proceso de instalación.</vt:lpstr>
      <vt:lpstr>Avance del proceso de instalación.</vt:lpstr>
      <vt:lpstr>Diapositiva 12</vt:lpstr>
      <vt:lpstr>Funciones de los enlaces.</vt:lpstr>
      <vt:lpstr>Funciones de los enlaces.</vt:lpstr>
      <vt:lpstr>Diapositiva 15</vt:lpstr>
      <vt:lpstr>Diapositiva 16</vt:lpstr>
      <vt:lpstr>Diapositiva 17</vt:lpstr>
      <vt:lpstr>Diapositiva 18</vt:lpstr>
      <vt:lpstr>Diapositiva 19</vt:lpstr>
      <vt:lpstr>Siguientes pasos en el proceso de despliegue.</vt:lpstr>
      <vt:lpstr>Diapositiva 21</vt:lpstr>
      <vt:lpstr>Mesa de Ayuda.</vt:lpstr>
      <vt:lpstr>Mesa de Ayuda.</vt:lpstr>
      <vt:lpstr>Diapositiva 24</vt:lpstr>
      <vt:lpstr>Centro de Monitoreo.</vt:lpstr>
      <vt:lpstr>Redes monitoreadas </vt:lpstr>
      <vt:lpstr>Centro de Monitoreo. </vt:lpstr>
      <vt:lpstr>Logros de la Mesa de Ayuda y el Centro de Monitoreo.</vt:lpstr>
      <vt:lpstr>Diapositiva 29</vt:lpstr>
      <vt:lpstr>Contactos de la CSIC.</vt:lpstr>
      <vt:lpstr>Diapositiva 31</vt:lpstr>
      <vt:lpstr>Diapositiva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Alma Nayelli Hernández Palacios</dc:creator>
  <cp:lastModifiedBy>Martha</cp:lastModifiedBy>
  <cp:revision>42</cp:revision>
  <dcterms:created xsi:type="dcterms:W3CDTF">2012-12-05T00:15:10Z</dcterms:created>
  <dcterms:modified xsi:type="dcterms:W3CDTF">2013-02-25T18:46:05Z</dcterms:modified>
</cp:coreProperties>
</file>